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8" r:id="rId9"/>
    <p:sldId id="266" r:id="rId10"/>
    <p:sldId id="269" r:id="rId11"/>
    <p:sldId id="272" r:id="rId12"/>
    <p:sldId id="274" r:id="rId13"/>
    <p:sldId id="270" r:id="rId14"/>
    <p:sldId id="273" r:id="rId15"/>
    <p:sldId id="265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showAnimation="1" encoding="windows-125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C1AB5-2576-4BC6-A955-423C5D5A5EEF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9055F-1260-498C-8FC3-36E12A375E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9055F-1260-498C-8FC3-36E12A375E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8D47-F04B-4F7F-AE3F-741CEB6E5E55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3F89-B4D2-41E9-ABB7-CC5F67989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1.jpeg"/><Relationship Id="rId7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2.xml"/><Relationship Id="rId4" Type="http://schemas.openxmlformats.org/officeDocument/2006/relationships/image" Target="../media/image2.jpeg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500174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Lucida Handwriting" pitchFamily="66" charset="0"/>
              </a:rPr>
              <a:t>How to write an informal letter</a:t>
            </a:r>
            <a:endParaRPr lang="ru-RU" dirty="0"/>
          </a:p>
        </p:txBody>
      </p:sp>
      <p:pic>
        <p:nvPicPr>
          <p:cNvPr id="4" name="Рисунок 3" descr="pencil-clip-art-17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51"/>
          <a:stretch>
            <a:fillRect/>
          </a:stretch>
        </p:blipFill>
        <p:spPr>
          <a:xfrm>
            <a:off x="0" y="2357430"/>
            <a:ext cx="3390212" cy="34988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428604"/>
            <a:ext cx="396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/>
              <a:t>Готовимся к ЕГЭ по английскому языку</a:t>
            </a:r>
            <a:endParaRPr lang="ru-RU" u="sng" dirty="0"/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3000364" y="3500438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</a:t>
            </a:r>
            <a:endParaRPr lang="ru-RU" sz="2800" b="1" dirty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hlinkClick r:id="rId6" action="ppaction://hlinksldjump"/>
          </p:cNvPr>
          <p:cNvSpPr txBox="1"/>
          <p:nvPr/>
        </p:nvSpPr>
        <p:spPr>
          <a:xfrm>
            <a:off x="4617001" y="3500438"/>
            <a:ext cx="1320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Советы</a:t>
            </a:r>
            <a:endParaRPr lang="ru-RU" sz="2800" b="1" dirty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hlinkClick r:id="rId7" action="ppaction://hlinksldjump"/>
          </p:cNvPr>
          <p:cNvSpPr txBox="1"/>
          <p:nvPr/>
        </p:nvSpPr>
        <p:spPr>
          <a:xfrm>
            <a:off x="6036662" y="3500438"/>
            <a:ext cx="2147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</a:t>
            </a:r>
            <a:endParaRPr lang="ru-RU" sz="2800" b="1" dirty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hlinkClick r:id="rId8" action="ppaction://hlinksldjump"/>
          </p:cNvPr>
          <p:cNvSpPr txBox="1"/>
          <p:nvPr/>
        </p:nvSpPr>
        <p:spPr>
          <a:xfrm>
            <a:off x="3214678" y="4214818"/>
            <a:ext cx="3672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оценивания</a:t>
            </a:r>
            <a:endParaRPr lang="ru-RU" sz="2800" b="1" dirty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6357958"/>
            <a:ext cx="2866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http://english-study-cafe.ru/</a:t>
            </a:r>
            <a:endParaRPr lang="ru-RU" dirty="0"/>
          </a:p>
        </p:txBody>
      </p:sp>
      <p:pic>
        <p:nvPicPr>
          <p:cNvPr id="11" name="Рисунок 10" descr="siteheart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8596" y="6286520"/>
            <a:ext cx="444971" cy="42668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39"/>
          <p:cNvGrpSpPr/>
          <p:nvPr/>
        </p:nvGrpSpPr>
        <p:grpSpPr>
          <a:xfrm>
            <a:off x="357158" y="1339161"/>
            <a:ext cx="8394922" cy="4766082"/>
            <a:chOff x="472078" y="1663314"/>
            <a:chExt cx="8280002" cy="4766082"/>
          </a:xfrm>
        </p:grpSpPr>
        <p:pic>
          <p:nvPicPr>
            <p:cNvPr id="39" name="Picture 2" descr="http://iphone-jungle.com/wp-content/uploads/notepad-jpg_4051101164_6491fc3c39.jpg"/>
            <p:cNvPicPr preferRelativeResize="0">
              <a:picLocks noChangeArrowheads="1"/>
            </p:cNvPicPr>
            <p:nvPr/>
          </p:nvPicPr>
          <p:blipFill>
            <a:blip r:embed="rId3" cstate="print"/>
            <a:srcRect l="10976" t="18033" b="56830"/>
            <a:stretch>
              <a:fillRect/>
            </a:stretch>
          </p:blipFill>
          <p:spPr bwMode="auto">
            <a:xfrm>
              <a:off x="472078" y="4449396"/>
              <a:ext cx="8280000" cy="1980000"/>
            </a:xfrm>
            <a:prstGeom prst="rect">
              <a:avLst/>
            </a:prstGeom>
            <a:noFill/>
          </p:spPr>
        </p:pic>
        <p:grpSp>
          <p:nvGrpSpPr>
            <p:cNvPr id="31" name="Группа 30"/>
            <p:cNvGrpSpPr/>
            <p:nvPr/>
          </p:nvGrpSpPr>
          <p:grpSpPr>
            <a:xfrm>
              <a:off x="472080" y="1663314"/>
              <a:ext cx="8280000" cy="3674248"/>
              <a:chOff x="472080" y="1663314"/>
              <a:chExt cx="8280000" cy="3674248"/>
            </a:xfrm>
          </p:grpSpPr>
          <p:pic>
            <p:nvPicPr>
              <p:cNvPr id="24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3" cstate="print"/>
              <a:srcRect l="10976" t="18033" b="56830"/>
              <a:stretch>
                <a:fillRect/>
              </a:stretch>
            </p:blipFill>
            <p:spPr bwMode="auto">
              <a:xfrm>
                <a:off x="472080" y="3357562"/>
                <a:ext cx="8280000" cy="1980000"/>
              </a:xfrm>
              <a:prstGeom prst="rect">
                <a:avLst/>
              </a:prstGeom>
              <a:noFill/>
            </p:spPr>
          </p:pic>
          <p:pic>
            <p:nvPicPr>
              <p:cNvPr id="23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3" cstate="print"/>
              <a:srcRect l="10976" t="18033" b="56830"/>
              <a:stretch>
                <a:fillRect/>
              </a:stretch>
            </p:blipFill>
            <p:spPr bwMode="auto">
              <a:xfrm>
                <a:off x="472080" y="1663314"/>
                <a:ext cx="8280000" cy="19800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6" name="TextBox 25"/>
          <p:cNvSpPr txBox="1"/>
          <p:nvPr/>
        </p:nvSpPr>
        <p:spPr>
          <a:xfrm>
            <a:off x="1500166" y="285728"/>
            <a:ext cx="6143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Match the phrases with the parts of the </a:t>
            </a:r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letter</a:t>
            </a:r>
            <a:endParaRPr lang="ru-RU" sz="3200" b="1" dirty="0">
              <a:latin typeface="Segoe Print" pitchFamily="2" charset="0"/>
              <a:cs typeface="MV Bol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8931" y="1318897"/>
            <a:ext cx="2491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A. The greeting</a:t>
            </a:r>
            <a:endParaRPr lang="ru-RU" sz="2400" dirty="0">
              <a:cs typeface="MV Boli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96" y="1285860"/>
            <a:ext cx="2528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1 </a:t>
            </a:r>
            <a:r>
              <a:rPr lang="en-US" sz="2400" dirty="0" smtClean="0">
                <a:cs typeface="MV Boli" pitchFamily="2" charset="0"/>
              </a:rPr>
              <a:t>Write back soon!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28930" y="2631040"/>
            <a:ext cx="4015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C. The final formula</a:t>
            </a:r>
            <a:endParaRPr lang="ru-RU" sz="2400" dirty="0">
              <a:cs typeface="MV Boli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28931" y="3319161"/>
            <a:ext cx="324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D. The addresser’s name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628931" y="5072074"/>
            <a:ext cx="2525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F. The introduction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28930" y="3988362"/>
            <a:ext cx="4086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E. The reference </a:t>
            </a:r>
            <a:r>
              <a:rPr lang="en-US" sz="2400" dirty="0" smtClean="0">
                <a:cs typeface="MV Boli" pitchFamily="2" charset="0"/>
              </a:rPr>
              <a:t>to</a:t>
            </a:r>
            <a:r>
              <a:rPr lang="ru-RU" sz="2400" dirty="0" smtClean="0">
                <a:cs typeface="MV Boli" pitchFamily="2" charset="0"/>
              </a:rPr>
              <a:t> </a:t>
            </a:r>
            <a:r>
              <a:rPr lang="en-US" sz="2400" dirty="0" smtClean="0">
                <a:cs typeface="MV Boli" pitchFamily="2" charset="0"/>
              </a:rPr>
              <a:t>the </a:t>
            </a:r>
            <a:r>
              <a:rPr lang="en-US" sz="2400" dirty="0" smtClean="0">
                <a:cs typeface="MV Boli" pitchFamily="2" charset="0"/>
              </a:rPr>
              <a:t>future contacts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28931" y="5715016"/>
            <a:ext cx="1619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G. The date</a:t>
            </a:r>
            <a:endParaRPr lang="ru-RU" sz="2400" dirty="0">
              <a:cs typeface="MV Boli" pitchFamily="2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961839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2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Dear Susan,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2631040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3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18/10/2013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28596" y="5345684"/>
            <a:ext cx="2143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7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Kursk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 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Russia</a:t>
            </a:r>
            <a:endParaRPr lang="en-US" sz="2400" dirty="0" smtClean="0">
              <a:solidFill>
                <a:prstClr val="black"/>
              </a:solidFill>
              <a:cs typeface="MV Boli" pitchFamily="2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57158" y="3324525"/>
            <a:ext cx="4000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4</a:t>
            </a:r>
            <a:r>
              <a:rPr lang="ru-RU" sz="2400" dirty="0" smtClean="0">
                <a:solidFill>
                  <a:prstClr val="black"/>
                </a:solidFill>
                <a:cs typeface="MV Boli" pitchFamily="2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Thanks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for your letter!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28596" y="4000504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5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Lena</a:t>
            </a:r>
            <a:endParaRPr lang="ru-RU" dirty="0">
              <a:cs typeface="MV Boli" pitchFamily="2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4753285"/>
            <a:ext cx="2857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6 </a:t>
            </a:r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Best wishes,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801004" y="5072074"/>
            <a:ext cx="914400" cy="357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4619811" y="1961839"/>
            <a:ext cx="2491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B. The address</a:t>
            </a:r>
            <a:endParaRPr lang="ru-RU" sz="2400" dirty="0">
              <a:cs typeface="MV Boli" pitchFamily="2" charset="0"/>
            </a:endParaRPr>
          </a:p>
        </p:txBody>
      </p:sp>
      <p:pic>
        <p:nvPicPr>
          <p:cNvPr id="42" name="Рисунок 41" descr="Рисунок7.png"/>
          <p:cNvPicPr>
            <a:picLocks noChangeAspect="1"/>
          </p:cNvPicPr>
          <p:nvPr/>
        </p:nvPicPr>
        <p:blipFill>
          <a:blip r:embed="rId4" cstate="print"/>
          <a:srcRect r="39429"/>
          <a:stretch>
            <a:fillRect/>
          </a:stretch>
        </p:blipFill>
        <p:spPr>
          <a:xfrm>
            <a:off x="683508" y="214290"/>
            <a:ext cx="888096" cy="900000"/>
          </a:xfrm>
          <a:prstGeom prst="rect">
            <a:avLst/>
          </a:prstGeom>
        </p:spPr>
      </p:pic>
      <p:cxnSp>
        <p:nvCxnSpPr>
          <p:cNvPr id="50" name="Прямая соединительная линия 49"/>
          <p:cNvCxnSpPr/>
          <p:nvPr/>
        </p:nvCxnSpPr>
        <p:spPr>
          <a:xfrm rot="5400000">
            <a:off x="2178827" y="3750471"/>
            <a:ext cx="4786346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Рисунок 52" descr="Рисунок1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48000" y="5832000"/>
            <a:ext cx="2896050" cy="78581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714348" y="571480"/>
            <a:ext cx="937949" cy="369332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dirty="0" smtClean="0"/>
              <a:t>exercise</a:t>
            </a:r>
            <a:endParaRPr lang="ru-R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9514 L -2.77778E-6 2.96296E-6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29792 L 1.66667E-6 -3.33333E-6 " pathEditMode="relative" rAng="0" ptsTypes="AA">
                                      <p:cBhvr>
                                        <p:cTn id="8" dur="2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4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1 L -4.16667E-6 -3.7037E-6 " pathEditMode="relative" rAng="0" ptsTypes="AA">
                                      <p:cBhvr>
                                        <p:cTn id="10" dur="2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2.77778E-6 -0.4023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0.00104 -0.2574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L 5.55556E-7 -0.449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50764 L 0.00104 -0.00347 " pathEditMode="relative" rAng="0" ptsTypes="AA">
                                      <p:cBhvr>
                                        <p:cTn id="18" dur="2000" spd="-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28" grpId="0"/>
      <p:bldP spid="29" grpId="0"/>
      <p:bldP spid="30" grpId="0"/>
      <p:bldP spid="32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Рисунок7.png"/>
          <p:cNvPicPr>
            <a:picLocks noChangeAspect="1"/>
          </p:cNvPicPr>
          <p:nvPr/>
        </p:nvPicPr>
        <p:blipFill>
          <a:blip r:embed="rId3" cstate="print"/>
          <a:srcRect r="39429"/>
          <a:stretch>
            <a:fillRect/>
          </a:stretch>
        </p:blipFill>
        <p:spPr>
          <a:xfrm>
            <a:off x="826384" y="214290"/>
            <a:ext cx="888096" cy="900000"/>
          </a:xfrm>
          <a:prstGeom prst="rect">
            <a:avLst/>
          </a:prstGeom>
        </p:spPr>
      </p:pic>
      <p:grpSp>
        <p:nvGrpSpPr>
          <p:cNvPr id="2" name="Группа 39"/>
          <p:cNvGrpSpPr/>
          <p:nvPr/>
        </p:nvGrpSpPr>
        <p:grpSpPr>
          <a:xfrm>
            <a:off x="821506" y="1714488"/>
            <a:ext cx="7500988" cy="4714908"/>
            <a:chOff x="235507" y="1663314"/>
            <a:chExt cx="8280000" cy="4714908"/>
          </a:xfrm>
        </p:grpSpPr>
        <p:pic>
          <p:nvPicPr>
            <p:cNvPr id="39" name="Picture 2" descr="http://iphone-jungle.com/wp-content/uploads/notepad-jpg_4051101164_6491fc3c39.jpg"/>
            <p:cNvPicPr preferRelativeResize="0">
              <a:picLocks noChangeArrowheads="1"/>
            </p:cNvPicPr>
            <p:nvPr/>
          </p:nvPicPr>
          <p:blipFill>
            <a:blip r:embed="rId4" cstate="print"/>
            <a:srcRect l="10976" t="18033" b="56830"/>
            <a:stretch>
              <a:fillRect/>
            </a:stretch>
          </p:blipFill>
          <p:spPr bwMode="auto">
            <a:xfrm>
              <a:off x="235507" y="4398222"/>
              <a:ext cx="8280000" cy="1980000"/>
            </a:xfrm>
            <a:prstGeom prst="rect">
              <a:avLst/>
            </a:prstGeom>
            <a:noFill/>
          </p:spPr>
        </p:pic>
        <p:grpSp>
          <p:nvGrpSpPr>
            <p:cNvPr id="3" name="Группа 30"/>
            <p:cNvGrpSpPr/>
            <p:nvPr/>
          </p:nvGrpSpPr>
          <p:grpSpPr>
            <a:xfrm>
              <a:off x="235507" y="1663314"/>
              <a:ext cx="8280000" cy="3674248"/>
              <a:chOff x="235507" y="1663314"/>
              <a:chExt cx="8280000" cy="3674248"/>
            </a:xfrm>
          </p:grpSpPr>
          <p:pic>
            <p:nvPicPr>
              <p:cNvPr id="24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4" cstate="print"/>
              <a:srcRect l="10976" t="18033" b="56830"/>
              <a:stretch>
                <a:fillRect/>
              </a:stretch>
            </p:blipFill>
            <p:spPr bwMode="auto">
              <a:xfrm>
                <a:off x="235507" y="3357562"/>
                <a:ext cx="8280000" cy="1980000"/>
              </a:xfrm>
              <a:prstGeom prst="rect">
                <a:avLst/>
              </a:prstGeom>
              <a:noFill/>
            </p:spPr>
          </p:pic>
          <p:pic>
            <p:nvPicPr>
              <p:cNvPr id="23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4" cstate="print"/>
              <a:srcRect l="10976" t="18033" b="56830"/>
              <a:stretch>
                <a:fillRect/>
              </a:stretch>
            </p:blipFill>
            <p:spPr bwMode="auto">
              <a:xfrm>
                <a:off x="235507" y="1663314"/>
                <a:ext cx="8279999" cy="19800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6" name="TextBox 25"/>
          <p:cNvSpPr txBox="1"/>
          <p:nvPr/>
        </p:nvSpPr>
        <p:spPr>
          <a:xfrm>
            <a:off x="1714480" y="428604"/>
            <a:ext cx="6000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Put the parts of the letter in the right </a:t>
            </a:r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order</a:t>
            </a:r>
            <a:endParaRPr lang="ru-RU" sz="3200" b="1" dirty="0">
              <a:latin typeface="Segoe Print" pitchFamily="2" charset="0"/>
              <a:cs typeface="MV Bol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3108" y="2337166"/>
            <a:ext cx="3419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A. The addresser’s name</a:t>
            </a:r>
            <a:endParaRPr lang="ru-RU" sz="2400" dirty="0">
              <a:cs typeface="MV Boli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4727657"/>
            <a:ext cx="400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H. Thanks for getting the letter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43108" y="3013145"/>
            <a:ext cx="270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C. Greetings</a:t>
            </a:r>
            <a:endParaRPr lang="ru-RU" sz="2400" dirty="0">
              <a:cs typeface="MV Boli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43108" y="3370335"/>
            <a:ext cx="3662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D. Answers to the questions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43108" y="4051678"/>
            <a:ext cx="144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F. Address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43108" y="369448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E. Questions to the pen-friend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143108" y="4370467"/>
            <a:ext cx="1111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G. Date</a:t>
            </a:r>
            <a:endParaRPr lang="ru-RU" sz="2400" dirty="0">
              <a:cs typeface="MV Boli" pitchFamily="2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143108" y="5051810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MV Boli" pitchFamily="2" charset="0"/>
              </a:rPr>
              <a:t>I. Final formula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215206" y="5429264"/>
            <a:ext cx="914400" cy="357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Check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43108" y="269435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MV Boli" pitchFamily="2" charset="0"/>
              </a:rPr>
              <a:t>B. Closing phrases about future contacts</a:t>
            </a:r>
            <a:endParaRPr lang="ru-RU" sz="2400" dirty="0">
              <a:cs typeface="MV Boli" pitchFamily="2" charset="0"/>
            </a:endParaRPr>
          </a:p>
        </p:txBody>
      </p:sp>
      <p:pic>
        <p:nvPicPr>
          <p:cNvPr id="36" name="Рисунок 35" descr="Рисунок1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00400" y="5984400"/>
            <a:ext cx="2896050" cy="78581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857224" y="571480"/>
            <a:ext cx="937949" cy="369332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dirty="0" smtClean="0"/>
              <a:t>exercise</a:t>
            </a:r>
            <a:endParaRPr lang="ru-R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39861 L -4.16667E-6 5.55112E-17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139 L 5.55556E-7 -0.0481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5.55556E-7 0.049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5 L 1.38889E-6 0.00093 " pathEditMode="relative" rAng="0" ptsTypes="AA">
                                      <p:cBhvr>
                                        <p:cTn id="12" dur="2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022E-16 L 0.00105 -0.247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00017 -0.246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-0.00069 -0.200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5E-6 0.242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2" grpId="0"/>
      <p:bldP spid="16" grpId="0"/>
      <p:bldP spid="28" grpId="0"/>
      <p:bldP spid="29" grpId="0"/>
      <p:bldP spid="30" grpId="0"/>
      <p:bldP spid="32" grpId="0"/>
      <p:bldP spid="3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Рисунок7.png"/>
          <p:cNvPicPr>
            <a:picLocks noChangeAspect="1"/>
          </p:cNvPicPr>
          <p:nvPr/>
        </p:nvPicPr>
        <p:blipFill>
          <a:blip r:embed="rId3" cstate="print"/>
          <a:srcRect r="39429"/>
          <a:stretch>
            <a:fillRect/>
          </a:stretch>
        </p:blipFill>
        <p:spPr>
          <a:xfrm>
            <a:off x="826384" y="214290"/>
            <a:ext cx="888096" cy="900000"/>
          </a:xfrm>
          <a:prstGeom prst="rect">
            <a:avLst/>
          </a:prstGeom>
        </p:spPr>
      </p:pic>
      <p:grpSp>
        <p:nvGrpSpPr>
          <p:cNvPr id="2" name="Группа 39"/>
          <p:cNvGrpSpPr/>
          <p:nvPr/>
        </p:nvGrpSpPr>
        <p:grpSpPr>
          <a:xfrm>
            <a:off x="821506" y="1488594"/>
            <a:ext cx="7500988" cy="4286279"/>
            <a:chOff x="235507" y="1683578"/>
            <a:chExt cx="8280000" cy="3943139"/>
          </a:xfrm>
        </p:grpSpPr>
        <p:pic>
          <p:nvPicPr>
            <p:cNvPr id="39" name="Picture 2" descr="http://iphone-jungle.com/wp-content/uploads/notepad-jpg_4051101164_6491fc3c39.jpg"/>
            <p:cNvPicPr preferRelativeResize="0">
              <a:picLocks noChangeArrowheads="1"/>
            </p:cNvPicPr>
            <p:nvPr/>
          </p:nvPicPr>
          <p:blipFill>
            <a:blip r:embed="rId4" cstate="print"/>
            <a:srcRect l="10976" t="18033" b="56830"/>
            <a:stretch>
              <a:fillRect/>
            </a:stretch>
          </p:blipFill>
          <p:spPr bwMode="auto">
            <a:xfrm>
              <a:off x="235507" y="3646717"/>
              <a:ext cx="8280000" cy="1980000"/>
            </a:xfrm>
            <a:prstGeom prst="rect">
              <a:avLst/>
            </a:prstGeom>
            <a:noFill/>
          </p:spPr>
        </p:pic>
        <p:grpSp>
          <p:nvGrpSpPr>
            <p:cNvPr id="3" name="Группа 30"/>
            <p:cNvGrpSpPr/>
            <p:nvPr/>
          </p:nvGrpSpPr>
          <p:grpSpPr>
            <a:xfrm>
              <a:off x="235507" y="1683578"/>
              <a:ext cx="8280000" cy="3623074"/>
              <a:chOff x="235507" y="1683578"/>
              <a:chExt cx="8280000" cy="3623074"/>
            </a:xfrm>
          </p:grpSpPr>
          <p:pic>
            <p:nvPicPr>
              <p:cNvPr id="24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4" cstate="print"/>
              <a:srcRect l="10976" t="18033" b="56830"/>
              <a:stretch>
                <a:fillRect/>
              </a:stretch>
            </p:blipFill>
            <p:spPr bwMode="auto">
              <a:xfrm>
                <a:off x="235507" y="3326652"/>
                <a:ext cx="8280000" cy="1980000"/>
              </a:xfrm>
              <a:prstGeom prst="rect">
                <a:avLst/>
              </a:prstGeom>
              <a:noFill/>
            </p:spPr>
          </p:pic>
          <p:pic>
            <p:nvPicPr>
              <p:cNvPr id="23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4" cstate="print"/>
              <a:srcRect l="10976" t="18033" b="56830"/>
              <a:stretch>
                <a:fillRect/>
              </a:stretch>
            </p:blipFill>
            <p:spPr bwMode="auto">
              <a:xfrm>
                <a:off x="235507" y="1683578"/>
                <a:ext cx="8279999" cy="19800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6" name="TextBox 25"/>
          <p:cNvSpPr txBox="1"/>
          <p:nvPr/>
        </p:nvSpPr>
        <p:spPr>
          <a:xfrm>
            <a:off x="1500166" y="428604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Contract the words in brackets</a:t>
            </a:r>
            <a:endParaRPr lang="ru-RU" sz="3200" b="1" dirty="0">
              <a:latin typeface="Segoe Print" pitchFamily="2" charset="0"/>
              <a:cs typeface="MV Boli" pitchFamily="2" charset="0"/>
            </a:endParaRPr>
          </a:p>
        </p:txBody>
      </p:sp>
      <p:pic>
        <p:nvPicPr>
          <p:cNvPr id="36" name="Рисунок 35" descr="Рисунок1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00400" y="5984400"/>
            <a:ext cx="2896050" cy="785818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78695" y="1774346"/>
            <a:ext cx="678661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Dear Claire,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(It is) ____ great to hear from you. (I am) ____ so pleased that you passed your exam.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You 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____  a very clever student!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Anyway, (I have) ____  got my summer holiday coming soon and I was wondering if (you would) ____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like to come and stay with me for a week. (We will) ____  be able to do some travelling and hopefully enjoy some lovely weather…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97788" y="2214554"/>
            <a:ext cx="502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ea typeface="Calibri" pitchFamily="34" charset="0"/>
                <a:cs typeface="Times New Roman" pitchFamily="18" charset="0"/>
              </a:rPr>
              <a:t>It’s</a:t>
            </a:r>
            <a:endParaRPr lang="ru-RU" sz="20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406106" y="2214554"/>
            <a:ext cx="523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ea typeface="Calibri" pitchFamily="34" charset="0"/>
                <a:cs typeface="Times New Roman" pitchFamily="18" charset="0"/>
              </a:rPr>
              <a:t>I’m</a:t>
            </a:r>
            <a:endParaRPr lang="ru-RU" sz="20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862795" y="2571744"/>
            <a:ext cx="852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ea typeface="Calibri" pitchFamily="34" charset="0"/>
                <a:cs typeface="Times New Roman" pitchFamily="18" charset="0"/>
              </a:rPr>
              <a:t>You’re</a:t>
            </a:r>
            <a:endParaRPr lang="ru-RU" sz="20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785918" y="4386212"/>
            <a:ext cx="728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ea typeface="Calibri" pitchFamily="34" charset="0"/>
                <a:cs typeface="Times New Roman" pitchFamily="18" charset="0"/>
              </a:rPr>
              <a:t>We’ll</a:t>
            </a:r>
            <a:endParaRPr lang="ru-RU" sz="20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434379" y="3314642"/>
            <a:ext cx="5661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ea typeface="Calibri" pitchFamily="34" charset="0"/>
                <a:cs typeface="Times New Roman" pitchFamily="18" charset="0"/>
              </a:rPr>
              <a:t>I’ve</a:t>
            </a:r>
            <a:endParaRPr lang="ru-RU" sz="20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234125" y="4029022"/>
            <a:ext cx="766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ea typeface="Calibri" pitchFamily="34" charset="0"/>
                <a:cs typeface="Times New Roman" pitchFamily="18" charset="0"/>
              </a:rPr>
              <a:t>you’d</a:t>
            </a:r>
            <a:endParaRPr lang="ru-RU" sz="2000" b="1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215206" y="5005438"/>
            <a:ext cx="914400" cy="357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Check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224" y="571480"/>
            <a:ext cx="937949" cy="369332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dirty="0" smtClean="0"/>
              <a:t>exercise</a:t>
            </a:r>
            <a:endParaRPr lang="ru-R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5" grpId="0"/>
      <p:bldP spid="35" grpId="0"/>
      <p:bldP spid="37" grpId="0"/>
      <p:bldP spid="38" grpId="0"/>
      <p:bldP spid="40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56911" t="18033" b="67759"/>
          <a:stretch>
            <a:fillRect/>
          </a:stretch>
        </p:blipFill>
        <p:spPr bwMode="auto">
          <a:xfrm>
            <a:off x="6715140" y="828000"/>
            <a:ext cx="2103752" cy="928694"/>
          </a:xfrm>
          <a:prstGeom prst="rect">
            <a:avLst/>
          </a:prstGeom>
          <a:noFill/>
        </p:spPr>
      </p:pic>
      <p:grpSp>
        <p:nvGrpSpPr>
          <p:cNvPr id="37" name="Группа 39"/>
          <p:cNvGrpSpPr/>
          <p:nvPr/>
        </p:nvGrpSpPr>
        <p:grpSpPr>
          <a:xfrm>
            <a:off x="321439" y="1643050"/>
            <a:ext cx="8503683" cy="4357718"/>
            <a:chOff x="235507" y="1663314"/>
            <a:chExt cx="8282494" cy="4357718"/>
          </a:xfrm>
        </p:grpSpPr>
        <p:pic>
          <p:nvPicPr>
            <p:cNvPr id="38" name="Picture 2" descr="http://iphone-jungle.com/wp-content/uploads/notepad-jpg_4051101164_6491fc3c39.jpg"/>
            <p:cNvPicPr preferRelativeResize="0">
              <a:picLocks noChangeArrowheads="1"/>
            </p:cNvPicPr>
            <p:nvPr/>
          </p:nvPicPr>
          <p:blipFill>
            <a:blip r:embed="rId3" cstate="print"/>
            <a:srcRect l="10976" t="18033" b="56830"/>
            <a:stretch>
              <a:fillRect/>
            </a:stretch>
          </p:blipFill>
          <p:spPr bwMode="auto">
            <a:xfrm>
              <a:off x="235507" y="4163644"/>
              <a:ext cx="8280000" cy="1857388"/>
            </a:xfrm>
            <a:prstGeom prst="rect">
              <a:avLst/>
            </a:prstGeom>
            <a:noFill/>
          </p:spPr>
        </p:pic>
        <p:grpSp>
          <p:nvGrpSpPr>
            <p:cNvPr id="39" name="Группа 30"/>
            <p:cNvGrpSpPr/>
            <p:nvPr/>
          </p:nvGrpSpPr>
          <p:grpSpPr>
            <a:xfrm>
              <a:off x="235507" y="1663314"/>
              <a:ext cx="8282494" cy="3500462"/>
              <a:chOff x="235507" y="1663314"/>
              <a:chExt cx="8282494" cy="3500462"/>
            </a:xfrm>
          </p:grpSpPr>
          <p:pic>
            <p:nvPicPr>
              <p:cNvPr id="40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3" cstate="print"/>
              <a:srcRect l="10976" t="18033" b="56830"/>
              <a:stretch>
                <a:fillRect/>
              </a:stretch>
            </p:blipFill>
            <p:spPr bwMode="auto">
              <a:xfrm>
                <a:off x="238001" y="3183776"/>
                <a:ext cx="8280000" cy="1980000"/>
              </a:xfrm>
              <a:prstGeom prst="rect">
                <a:avLst/>
              </a:prstGeom>
              <a:noFill/>
            </p:spPr>
          </p:pic>
          <p:pic>
            <p:nvPicPr>
              <p:cNvPr id="41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3" cstate="print"/>
              <a:srcRect l="10976" t="18033" b="56830"/>
              <a:stretch>
                <a:fillRect/>
              </a:stretch>
            </p:blipFill>
            <p:spPr bwMode="auto">
              <a:xfrm>
                <a:off x="235507" y="1663314"/>
                <a:ext cx="8279999" cy="1857388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36" name="Рисунок 35" descr="1.jpg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85673" y="4643446"/>
            <a:ext cx="2214578" cy="1785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1285852" y="415333"/>
            <a:ext cx="6000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Linking words</a:t>
            </a:r>
            <a:endParaRPr lang="ru-RU" sz="3200" b="1" dirty="0">
              <a:latin typeface="Segoe Print" pitchFamily="2" charset="0"/>
              <a:cs typeface="MV Boli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5017" y="747671"/>
            <a:ext cx="841182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20000"/>
            <a:r>
              <a:rPr lang="ru-RU" sz="2000" dirty="0" smtClean="0"/>
              <a:t>    </a:t>
            </a:r>
            <a:r>
              <a:rPr lang="en-US" sz="2000" dirty="0" smtClean="0"/>
              <a:t>Sochi</a:t>
            </a:r>
          </a:p>
          <a:p>
            <a:pPr marL="6120000"/>
            <a:r>
              <a:rPr lang="ru-RU" sz="2000" dirty="0" smtClean="0"/>
              <a:t>    </a:t>
            </a:r>
            <a:r>
              <a:rPr lang="en-US" sz="2000" dirty="0" smtClean="0"/>
              <a:t>Russia</a:t>
            </a:r>
          </a:p>
          <a:p>
            <a:pPr marL="6120000"/>
            <a:r>
              <a:rPr lang="ru-RU" sz="2000" dirty="0" smtClean="0"/>
              <a:t>    </a:t>
            </a:r>
            <a:r>
              <a:rPr lang="en-US" sz="2000" dirty="0" smtClean="0"/>
              <a:t>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May, 2014</a:t>
            </a:r>
          </a:p>
          <a:p>
            <a:r>
              <a:rPr lang="en-US" sz="2000" dirty="0" smtClean="0"/>
              <a:t>Dear Betty,</a:t>
            </a:r>
          </a:p>
          <a:p>
            <a:r>
              <a:rPr lang="en-US" sz="2000" dirty="0" smtClean="0"/>
              <a:t>   I’m glad to get your letter. Sorry, I couldn’t answer at once __________ </a:t>
            </a:r>
          </a:p>
          <a:p>
            <a:r>
              <a:rPr lang="en-US" sz="2000" dirty="0" smtClean="0"/>
              <a:t> I was busy with my English project.</a:t>
            </a:r>
          </a:p>
          <a:p>
            <a:r>
              <a:rPr lang="en-US" sz="2000" dirty="0" smtClean="0"/>
              <a:t>   In your letter you ask me about my parents and our relations. __________ we sometimes have quarrels, we get on well.  ___________  we usually discuss different things. ___________ , we like to spend time together. We sometimes argue about my clothes __________ I always wear jeans and a T-shirt. ______________   , I explain my viewpoint and they try to understand me.</a:t>
            </a:r>
          </a:p>
          <a:p>
            <a:r>
              <a:rPr lang="en-US" sz="2000" dirty="0" smtClean="0"/>
              <a:t>  Well, what do you want to do in summer? Are you going to travel? Would you like to go to the seaside?</a:t>
            </a:r>
          </a:p>
          <a:p>
            <a:r>
              <a:rPr lang="en-US" sz="2000" dirty="0" smtClean="0"/>
              <a:t>Sorry, I must go to the library. </a:t>
            </a:r>
          </a:p>
          <a:p>
            <a:r>
              <a:rPr lang="en-US" sz="2000" dirty="0" smtClean="0"/>
              <a:t>Write back soon!</a:t>
            </a:r>
          </a:p>
          <a:p>
            <a:r>
              <a:rPr lang="en-US" sz="2000" dirty="0" smtClean="0"/>
              <a:t>Best wishes, </a:t>
            </a:r>
          </a:p>
          <a:p>
            <a:r>
              <a:rPr lang="en-US" sz="2000" dirty="0" err="1" smtClean="0"/>
              <a:t>Arina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128549" y="5788598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Although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643438" y="2886014"/>
            <a:ext cx="16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 a result of it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28549" y="6060064"/>
            <a:ext cx="157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What’s more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128549" y="4702742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673777" y="1961824"/>
            <a:ext cx="1015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because 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128549" y="5517134"/>
            <a:ext cx="113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because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072330" y="2561846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Although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143108" y="3171766"/>
            <a:ext cx="141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What’s more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428992" y="349054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28549" y="5245670"/>
            <a:ext cx="1767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As a result of it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57158" y="3814708"/>
            <a:ext cx="2002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On the other hand 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28549" y="4974206"/>
            <a:ext cx="215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On the other hand 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515252" y="5143512"/>
            <a:ext cx="914400" cy="357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Check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33" name="Рисунок 32" descr="Рисунок7.png"/>
          <p:cNvPicPr>
            <a:picLocks noChangeAspect="1"/>
          </p:cNvPicPr>
          <p:nvPr/>
        </p:nvPicPr>
        <p:blipFill>
          <a:blip r:embed="rId5" cstate="print"/>
          <a:srcRect r="39429"/>
          <a:stretch>
            <a:fillRect/>
          </a:stretch>
        </p:blipFill>
        <p:spPr>
          <a:xfrm>
            <a:off x="1142976" y="242984"/>
            <a:ext cx="888096" cy="900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43108" y="928670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Complete the letter with the words below</a:t>
            </a:r>
            <a:endParaRPr lang="ru-RU" dirty="0"/>
          </a:p>
        </p:txBody>
      </p:sp>
      <p:pic>
        <p:nvPicPr>
          <p:cNvPr id="32" name="Рисунок 31" descr="Рисунок1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00400" y="5984400"/>
            <a:ext cx="2896050" cy="785818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235999" y="571480"/>
            <a:ext cx="937949" cy="369332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dirty="0" smtClean="0"/>
              <a:t>exercise</a:t>
            </a:r>
            <a:endParaRPr lang="ru-R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28" grpId="0"/>
      <p:bldP spid="29" grpId="0"/>
      <p:bldP spid="30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Рисунок7.png"/>
          <p:cNvPicPr>
            <a:picLocks noChangeAspect="1"/>
          </p:cNvPicPr>
          <p:nvPr/>
        </p:nvPicPr>
        <p:blipFill>
          <a:blip r:embed="rId3" cstate="print"/>
          <a:srcRect r="39429"/>
          <a:stretch>
            <a:fillRect/>
          </a:stretch>
        </p:blipFill>
        <p:spPr>
          <a:xfrm>
            <a:off x="826384" y="214290"/>
            <a:ext cx="888096" cy="900000"/>
          </a:xfrm>
          <a:prstGeom prst="rect">
            <a:avLst/>
          </a:prstGeom>
        </p:spPr>
      </p:pic>
      <p:grpSp>
        <p:nvGrpSpPr>
          <p:cNvPr id="2" name="Группа 39"/>
          <p:cNvGrpSpPr/>
          <p:nvPr/>
        </p:nvGrpSpPr>
        <p:grpSpPr>
          <a:xfrm>
            <a:off x="821506" y="1714488"/>
            <a:ext cx="7500988" cy="4123140"/>
            <a:chOff x="235507" y="1663314"/>
            <a:chExt cx="8280000" cy="4123140"/>
          </a:xfrm>
        </p:grpSpPr>
        <p:pic>
          <p:nvPicPr>
            <p:cNvPr id="39" name="Picture 2" descr="http://iphone-jungle.com/wp-content/uploads/notepad-jpg_4051101164_6491fc3c39.jpg"/>
            <p:cNvPicPr preferRelativeResize="0">
              <a:picLocks noChangeArrowheads="1"/>
            </p:cNvPicPr>
            <p:nvPr/>
          </p:nvPicPr>
          <p:blipFill>
            <a:blip r:embed="rId4" cstate="print"/>
            <a:srcRect l="10976" t="18033" b="56830"/>
            <a:stretch>
              <a:fillRect/>
            </a:stretch>
          </p:blipFill>
          <p:spPr bwMode="auto">
            <a:xfrm>
              <a:off x="235507" y="3806454"/>
              <a:ext cx="8280000" cy="1980000"/>
            </a:xfrm>
            <a:prstGeom prst="rect">
              <a:avLst/>
            </a:prstGeom>
            <a:noFill/>
          </p:spPr>
        </p:pic>
        <p:grpSp>
          <p:nvGrpSpPr>
            <p:cNvPr id="3" name="Группа 30"/>
            <p:cNvGrpSpPr/>
            <p:nvPr/>
          </p:nvGrpSpPr>
          <p:grpSpPr>
            <a:xfrm>
              <a:off x="235507" y="1663314"/>
              <a:ext cx="8280000" cy="3674248"/>
              <a:chOff x="235507" y="1663314"/>
              <a:chExt cx="8280000" cy="3674248"/>
            </a:xfrm>
          </p:grpSpPr>
          <p:pic>
            <p:nvPicPr>
              <p:cNvPr id="24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4" cstate="print"/>
              <a:srcRect l="10976" t="18033" b="56830"/>
              <a:stretch>
                <a:fillRect/>
              </a:stretch>
            </p:blipFill>
            <p:spPr bwMode="auto">
              <a:xfrm>
                <a:off x="235507" y="3357562"/>
                <a:ext cx="8280000" cy="1980000"/>
              </a:xfrm>
              <a:prstGeom prst="rect">
                <a:avLst/>
              </a:prstGeom>
              <a:noFill/>
            </p:spPr>
          </p:pic>
          <p:pic>
            <p:nvPicPr>
              <p:cNvPr id="23" name="Picture 2" descr="http://iphone-jungle.com/wp-content/uploads/notepad-jpg_4051101164_6491fc3c39.jpg"/>
              <p:cNvPicPr preferRelativeResize="0">
                <a:picLocks noChangeArrowheads="1"/>
              </p:cNvPicPr>
              <p:nvPr/>
            </p:nvPicPr>
            <p:blipFill>
              <a:blip r:embed="rId4" cstate="print"/>
              <a:srcRect l="10976" t="18033" b="56830"/>
              <a:stretch>
                <a:fillRect/>
              </a:stretch>
            </p:blipFill>
            <p:spPr bwMode="auto">
              <a:xfrm>
                <a:off x="235507" y="1663314"/>
                <a:ext cx="8279999" cy="19800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6" name="TextBox 25"/>
          <p:cNvSpPr txBox="1"/>
          <p:nvPr/>
        </p:nvSpPr>
        <p:spPr>
          <a:xfrm>
            <a:off x="2143108" y="428604"/>
            <a:ext cx="5143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Put the words in the right </a:t>
            </a:r>
            <a:r>
              <a:rPr lang="en-US" sz="3200" b="1" dirty="0" smtClean="0">
                <a:latin typeface="Segoe Print" pitchFamily="2" charset="0"/>
                <a:cs typeface="MV Boli" pitchFamily="2" charset="0"/>
              </a:rPr>
              <a:t>order</a:t>
            </a:r>
            <a:endParaRPr lang="ru-RU" sz="3200" b="1" dirty="0">
              <a:latin typeface="Segoe Print" pitchFamily="2" charset="0"/>
              <a:cs typeface="MV Bol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4414" y="4012646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technologies / you / modern / interested / are / in? 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214414" y="3012514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extreme/ asked / my / about /me / towards / attitude / you / sports.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215206" y="5429264"/>
            <a:ext cx="914400" cy="357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Check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14414" y="4727026"/>
            <a:ext cx="607223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who / to / go / did / with / you / Spain?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57224" y="571480"/>
            <a:ext cx="937949" cy="369332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dirty="0" smtClean="0"/>
              <a:t>exercise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214414" y="3012514"/>
            <a:ext cx="664373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You asked me about my attitude towards extreme sports.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214414" y="4012646"/>
            <a:ext cx="67151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Are you interested in modern technologies? 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214414" y="4727026"/>
            <a:ext cx="57150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Who did you go to Spain with?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71538" y="2012382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great / it’s /about / your / letter / to / receive / and / learn / news / your!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071538" y="2000240"/>
            <a:ext cx="685804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It’s great to receive your letter and learn about your news!</a:t>
            </a:r>
            <a:endParaRPr lang="ru-RU" sz="2400" dirty="0"/>
          </a:p>
        </p:txBody>
      </p:sp>
      <p:pic>
        <p:nvPicPr>
          <p:cNvPr id="38" name="Рисунок 37" descr="Рисунок2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16" y="6043672"/>
            <a:ext cx="1292245" cy="457162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2" grpId="0"/>
      <p:bldP spid="30" grpId="0"/>
      <p:bldP spid="44" grpId="0"/>
      <p:bldP spid="25" grpId="0"/>
      <p:bldP spid="35" grpId="0"/>
      <p:bldP spid="37" grpId="0"/>
      <p:bldP spid="21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1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42976" y="2214554"/>
            <a:ext cx="6807818" cy="3214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785786" y="576000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  <a:cs typeface="MV Boli" pitchFamily="2" charset="0"/>
              </a:rPr>
              <a:t>Критерии </a:t>
            </a:r>
            <a:r>
              <a:rPr lang="ru-RU" sz="3200" b="1" dirty="0" smtClean="0">
                <a:latin typeface="Segoe Script" pitchFamily="34" charset="0"/>
                <a:cs typeface="MV Boli" pitchFamily="2" charset="0"/>
              </a:rPr>
              <a:t>оценивания</a:t>
            </a:r>
            <a:endParaRPr lang="ru-RU" sz="3200" b="1" dirty="0">
              <a:latin typeface="Segoe Script" pitchFamily="34" charset="0"/>
              <a:cs typeface="MV Boli" pitchFamily="2" charset="0"/>
            </a:endParaRPr>
          </a:p>
        </p:txBody>
      </p:sp>
      <p:pic>
        <p:nvPicPr>
          <p:cNvPr id="10" name="Рисунок 9" descr="Рисунок7.png"/>
          <p:cNvPicPr>
            <a:picLocks noChangeAspect="1"/>
          </p:cNvPicPr>
          <p:nvPr/>
        </p:nvPicPr>
        <p:blipFill>
          <a:blip r:embed="rId4" cstate="print"/>
          <a:srcRect r="39429"/>
          <a:stretch>
            <a:fillRect/>
          </a:stretch>
        </p:blipFill>
        <p:spPr>
          <a:xfrm>
            <a:off x="683508" y="385860"/>
            <a:ext cx="888096" cy="900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97822" y="743050"/>
            <a:ext cx="60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</a:t>
            </a:r>
            <a:endParaRPr lang="ru-RU" dirty="0"/>
          </a:p>
        </p:txBody>
      </p:sp>
      <p:pic>
        <p:nvPicPr>
          <p:cNvPr id="14" name="Рисунок 13" descr="Рисунок2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1721" y="5829358"/>
            <a:ext cx="1292245" cy="45716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189300" y="2483081"/>
            <a:ext cx="67151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решение коммуникативной задачи –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3 балла 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организация текста –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2 балла 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лексико-грамматическое оформление –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3 балла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орфография и пунктуация –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2 балла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928794" y="1357298"/>
            <a:ext cx="5259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 dirty="0" smtClean="0">
                <a:latin typeface="+mj-lt"/>
              </a:rPr>
              <a:t>Максимальное количество баллов - </a:t>
            </a:r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10</a:t>
            </a:r>
            <a:endParaRPr lang="ru-RU" sz="2400" u="sng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857620" y="1500174"/>
            <a:ext cx="4714908" cy="1643074"/>
          </a:xfrm>
          <a:prstGeom prst="rect">
            <a:avLst/>
          </a:prstGeom>
          <a:noFill/>
        </p:spPr>
      </p:pic>
      <p:pic>
        <p:nvPicPr>
          <p:cNvPr id="25" name="Рисунок 24" descr="Рисунок7.png"/>
          <p:cNvPicPr>
            <a:picLocks noChangeAspect="1"/>
          </p:cNvPicPr>
          <p:nvPr/>
        </p:nvPicPr>
        <p:blipFill>
          <a:blip r:embed="rId4" cstate="print"/>
          <a:srcRect r="39429"/>
          <a:stretch>
            <a:fillRect/>
          </a:stretch>
        </p:blipFill>
        <p:spPr>
          <a:xfrm>
            <a:off x="1571604" y="457298"/>
            <a:ext cx="888096" cy="900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14480" y="576000"/>
            <a:ext cx="571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Начните с адреса</a:t>
            </a:r>
            <a:endParaRPr lang="ru-RU" sz="3200" b="1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643050"/>
            <a:ext cx="3286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В правом верхнем углу страницы укажите </a:t>
            </a:r>
            <a:r>
              <a:rPr lang="ru-RU" sz="2000" b="1" dirty="0" smtClean="0"/>
              <a:t>свой адрес</a:t>
            </a: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r>
              <a:rPr lang="ru-RU" sz="2000" dirty="0" smtClean="0"/>
              <a:t>и </a:t>
            </a:r>
            <a:r>
              <a:rPr lang="ru-RU" sz="2000" b="1" dirty="0" smtClean="0"/>
              <a:t>дату</a:t>
            </a:r>
            <a:r>
              <a:rPr lang="ru-RU" sz="2000" dirty="0" smtClean="0"/>
              <a:t> в следующем порядке: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68000" y="4071942"/>
            <a:ext cx="2818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Дату можно </a:t>
            </a:r>
            <a:r>
              <a:rPr lang="ru-RU" sz="2000" smtClean="0"/>
              <a:t>писать </a:t>
            </a:r>
            <a:r>
              <a:rPr lang="ru-RU" sz="2000" smtClean="0"/>
              <a:t>по-разному</a:t>
            </a:r>
            <a:r>
              <a:rPr lang="ru-RU" sz="2000" dirty="0" smtClean="0"/>
              <a:t>, например:</a:t>
            </a:r>
            <a:endParaRPr lang="ru-RU" sz="2000" dirty="0"/>
          </a:p>
        </p:txBody>
      </p:sp>
      <p:pic>
        <p:nvPicPr>
          <p:cNvPr id="29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857620" y="3714752"/>
            <a:ext cx="4714908" cy="1643074"/>
          </a:xfrm>
          <a:prstGeom prst="rect">
            <a:avLst/>
          </a:prstGeom>
          <a:noFill/>
        </p:spPr>
      </p:pic>
      <p:pic>
        <p:nvPicPr>
          <p:cNvPr id="16" name="Рисунок 15" descr="дальше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29190" y="5786454"/>
            <a:ext cx="3821876" cy="74365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625310" y="1714488"/>
            <a:ext cx="14173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V Boli" pitchFamily="2" charset="0"/>
                <a:cs typeface="MV Boli" pitchFamily="2" charset="0"/>
              </a:rPr>
              <a:t>Moscow</a:t>
            </a:r>
            <a:endParaRPr lang="ru-RU" sz="2000" dirty="0" smtClean="0">
              <a:cs typeface="MV Boli" pitchFamily="2" charset="0"/>
            </a:endParaRPr>
          </a:p>
          <a:p>
            <a:r>
              <a:rPr lang="en-US" sz="2000" dirty="0" smtClean="0">
                <a:latin typeface="MV Boli" pitchFamily="2" charset="0"/>
                <a:cs typeface="MV Boli" pitchFamily="2" charset="0"/>
              </a:rPr>
              <a:t>Russia</a:t>
            </a:r>
          </a:p>
          <a:p>
            <a:endParaRPr lang="ru-RU" sz="2000" dirty="0" smtClean="0">
              <a:cs typeface="MV Boli" pitchFamily="2" charset="0"/>
            </a:endParaRPr>
          </a:p>
          <a:p>
            <a:r>
              <a:rPr lang="ru-RU" sz="2000" dirty="0" smtClean="0">
                <a:latin typeface="MV Boli" pitchFamily="2" charset="0"/>
                <a:cs typeface="MV Boli" pitchFamily="2" charset="0"/>
              </a:rPr>
              <a:t>3</a:t>
            </a:r>
            <a:r>
              <a:rPr lang="en-US" sz="2000" dirty="0" smtClean="0">
                <a:latin typeface="MV Boli" pitchFamily="2" charset="0"/>
                <a:cs typeface="MV Boli" pitchFamily="2" charset="0"/>
              </a:rPr>
              <a:t>/6/2015</a:t>
            </a:r>
            <a:endParaRPr lang="ru-RU" sz="2000" dirty="0">
              <a:cs typeface="MV Boli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72264" y="3929066"/>
            <a:ext cx="19527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V Boli" pitchFamily="2" charset="0"/>
                <a:cs typeface="MV Boli" pitchFamily="2" charset="0"/>
              </a:rPr>
              <a:t>7</a:t>
            </a:r>
            <a:r>
              <a:rPr lang="en-US" sz="2000" baseline="30000" dirty="0" smtClean="0">
                <a:latin typeface="MV Boli" pitchFamily="2" charset="0"/>
                <a:cs typeface="MV Boli" pitchFamily="2" charset="0"/>
              </a:rPr>
              <a:t>th</a:t>
            </a:r>
            <a:r>
              <a:rPr lang="en-US" sz="2000" dirty="0" smtClean="0">
                <a:latin typeface="MV Boli" pitchFamily="2" charset="0"/>
                <a:cs typeface="MV Boli" pitchFamily="2" charset="0"/>
              </a:rPr>
              <a:t> </a:t>
            </a:r>
            <a:r>
              <a:rPr lang="en-US" sz="2000" dirty="0" smtClean="0">
                <a:latin typeface="MV Boli" pitchFamily="2" charset="0"/>
                <a:cs typeface="MV Boli" pitchFamily="2" charset="0"/>
              </a:rPr>
              <a:t>June,201</a:t>
            </a:r>
            <a:r>
              <a:rPr lang="ru-RU" sz="2000" dirty="0" smtClean="0">
                <a:latin typeface="MV Boli" pitchFamily="2" charset="0"/>
                <a:cs typeface="MV Boli" pitchFamily="2" charset="0"/>
              </a:rPr>
              <a:t>4</a:t>
            </a:r>
            <a:endParaRPr lang="en-US" sz="2000" dirty="0" smtClean="0">
              <a:latin typeface="MV Boli" pitchFamily="2" charset="0"/>
              <a:cs typeface="MV Boli" pitchFamily="2" charset="0"/>
            </a:endParaRPr>
          </a:p>
          <a:p>
            <a:endParaRPr lang="en-US" sz="2000" dirty="0" smtClean="0">
              <a:latin typeface="MV Boli" pitchFamily="2" charset="0"/>
              <a:cs typeface="MV Boli" pitchFamily="2" charset="0"/>
            </a:endParaRPr>
          </a:p>
          <a:p>
            <a:r>
              <a:rPr lang="ru-RU" sz="2000" dirty="0" smtClean="0">
                <a:latin typeface="MV Boli" pitchFamily="2" charset="0"/>
                <a:cs typeface="MV Boli" pitchFamily="2" charset="0"/>
              </a:rPr>
              <a:t>7</a:t>
            </a:r>
            <a:r>
              <a:rPr lang="en-US" sz="2000" dirty="0" smtClean="0">
                <a:latin typeface="MV Boli" pitchFamily="2" charset="0"/>
                <a:cs typeface="MV Boli" pitchFamily="2" charset="0"/>
              </a:rPr>
              <a:t>/6/201</a:t>
            </a:r>
            <a:r>
              <a:rPr lang="ru-RU" sz="2000" dirty="0" smtClean="0">
                <a:latin typeface="MV Boli" pitchFamily="2" charset="0"/>
                <a:cs typeface="MV Boli" pitchFamily="2" charset="0"/>
              </a:rPr>
              <a:t>4</a:t>
            </a:r>
            <a:endParaRPr lang="ru-RU" sz="2000" dirty="0" smtClean="0">
              <a:cs typeface="MV Boli" pitchFamily="2" charset="0"/>
            </a:endParaRPr>
          </a:p>
          <a:p>
            <a:endParaRPr lang="ru-RU" sz="2000" dirty="0">
              <a:cs typeface="MV Boli" pitchFamily="2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67759"/>
          <a:stretch>
            <a:fillRect/>
          </a:stretch>
        </p:blipFill>
        <p:spPr bwMode="auto">
          <a:xfrm>
            <a:off x="3286116" y="4786322"/>
            <a:ext cx="5286412" cy="785818"/>
          </a:xfrm>
          <a:prstGeom prst="rect">
            <a:avLst/>
          </a:prstGeom>
          <a:noFill/>
        </p:spPr>
      </p:pic>
      <p:pic>
        <p:nvPicPr>
          <p:cNvPr id="28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67759"/>
          <a:stretch>
            <a:fillRect/>
          </a:stretch>
        </p:blipFill>
        <p:spPr bwMode="auto">
          <a:xfrm>
            <a:off x="3286116" y="1785926"/>
            <a:ext cx="5286412" cy="928694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1714480" y="576000"/>
            <a:ext cx="571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Это важно!</a:t>
            </a:r>
            <a:endParaRPr lang="ru-RU" sz="3200" b="1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571612"/>
            <a:ext cx="26432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Само письмо начните с обращения, расположив его слева и поставив запятую после имени.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00430" y="1743006"/>
            <a:ext cx="1428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V Boli" pitchFamily="2" charset="0"/>
                <a:cs typeface="MV Boli" pitchFamily="2" charset="0"/>
              </a:rPr>
              <a:t>Dear Max,</a:t>
            </a:r>
            <a:endParaRPr lang="ru-RU" sz="2000" dirty="0">
              <a:cs typeface="MV Boli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000" y="3643314"/>
            <a:ext cx="26038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Разделите письмо на абзацы.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 Каждый абзац начинайте с красной строки.</a:t>
            </a:r>
            <a:endParaRPr lang="ru-RU" sz="2000" dirty="0"/>
          </a:p>
        </p:txBody>
      </p:sp>
      <p:pic>
        <p:nvPicPr>
          <p:cNvPr id="14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286116" y="3357562"/>
            <a:ext cx="5286412" cy="1916968"/>
          </a:xfrm>
          <a:prstGeom prst="rect">
            <a:avLst/>
          </a:prstGeom>
          <a:noFill/>
        </p:spPr>
      </p:pic>
      <p:pic>
        <p:nvPicPr>
          <p:cNvPr id="22" name="Рисунок 21" descr="дальше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90" y="5786454"/>
            <a:ext cx="3821876" cy="74365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86116" y="3325371"/>
            <a:ext cx="52149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000" b="1" dirty="0" smtClean="0"/>
              <a:t>В </a:t>
            </a:r>
            <a:r>
              <a:rPr lang="ru-RU" sz="2000" b="1" dirty="0" smtClean="0"/>
              <a:t>первом абзаце</a:t>
            </a:r>
            <a:r>
              <a:rPr lang="ru-RU" sz="2000" dirty="0" smtClean="0"/>
              <a:t> обязательно поблагодарите за письмо. Извинитесь за то, что отвечаете не сразу, объясните причину</a:t>
            </a:r>
            <a:r>
              <a:rPr lang="ru-RU" sz="2000" dirty="0" smtClean="0"/>
              <a:t>. 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Sorry, I haven’t been in touch for so long</a:t>
            </a:r>
            <a:r>
              <a:rPr lang="en-US" sz="2000" dirty="0" smtClean="0">
                <a:cs typeface="MV Boli" pitchFamily="2" charset="0"/>
              </a:rPr>
              <a:t>...</a:t>
            </a:r>
            <a:r>
              <a:rPr lang="ru-RU" sz="2000" dirty="0" smtClean="0">
                <a:cs typeface="MV Boli" pitchFamily="2" charset="0"/>
              </a:rPr>
              <a:t> </a:t>
            </a:r>
            <a:endParaRPr lang="en-US" sz="2000" dirty="0" smtClean="0">
              <a:cs typeface="MV Boli" pitchFamily="2" charset="0"/>
            </a:endParaRPr>
          </a:p>
          <a:p>
            <a:r>
              <a:rPr lang="ru-RU" sz="2000" dirty="0" smtClean="0"/>
              <a:t>(</a:t>
            </a:r>
            <a:r>
              <a:rPr lang="ru-RU" sz="2000" dirty="0" smtClean="0"/>
              <a:t>Здесь же можно </a:t>
            </a:r>
            <a:r>
              <a:rPr lang="ru-RU" sz="2000" dirty="0" smtClean="0"/>
              <a:t>также отреагировать </a:t>
            </a:r>
            <a:r>
              <a:rPr lang="ru-RU" sz="2000" dirty="0" smtClean="0"/>
              <a:t>на новости, которые вам сообщают в письме).</a:t>
            </a:r>
            <a:endParaRPr lang="ru-RU" sz="2000" dirty="0"/>
          </a:p>
        </p:txBody>
      </p:sp>
      <p:pic>
        <p:nvPicPr>
          <p:cNvPr id="29" name="Рисунок 28" descr="Рисунок7.png"/>
          <p:cNvPicPr>
            <a:picLocks noChangeAspect="1"/>
          </p:cNvPicPr>
          <p:nvPr/>
        </p:nvPicPr>
        <p:blipFill>
          <a:blip r:embed="rId5" cstate="print"/>
          <a:srcRect r="39429"/>
          <a:stretch>
            <a:fillRect/>
          </a:stretch>
        </p:blipFill>
        <p:spPr>
          <a:xfrm>
            <a:off x="1571604" y="214290"/>
            <a:ext cx="888096" cy="900000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286116" y="3714752"/>
            <a:ext cx="4857784" cy="1857388"/>
          </a:xfrm>
          <a:prstGeom prst="rect">
            <a:avLst/>
          </a:prstGeom>
          <a:noFill/>
        </p:spPr>
      </p:pic>
      <p:pic>
        <p:nvPicPr>
          <p:cNvPr id="30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286116" y="1500174"/>
            <a:ext cx="4857784" cy="178595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1000100" y="576000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Основная часть письма</a:t>
            </a:r>
            <a:endParaRPr lang="ru-RU" sz="3200" b="1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928802"/>
            <a:ext cx="2389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 2 абзац</a:t>
            </a:r>
            <a:r>
              <a:rPr lang="ru-RU" sz="2000" dirty="0" smtClean="0"/>
              <a:t>: ответьте на вопросы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7554" y="1428736"/>
            <a:ext cx="47149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Здесь </a:t>
            </a:r>
            <a:r>
              <a:rPr lang="ru-RU" sz="2000" dirty="0" smtClean="0"/>
              <a:t>нужно дать полные ответы на </a:t>
            </a:r>
            <a:r>
              <a:rPr lang="ru-RU" sz="2000" b="1" dirty="0" smtClean="0"/>
              <a:t>все</a:t>
            </a:r>
            <a:r>
              <a:rPr lang="ru-RU" sz="2000" dirty="0" smtClean="0"/>
              <a:t> заданные в письме вопросы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r>
              <a:rPr lang="ru-RU" sz="2000" dirty="0" smtClean="0"/>
              <a:t>Начните с логического вступления, например: </a:t>
            </a:r>
            <a:endParaRPr lang="en-US" sz="2000" dirty="0" smtClean="0"/>
          </a:p>
          <a:p>
            <a:r>
              <a:rPr lang="en-US" sz="2000" i="1" dirty="0" smtClean="0">
                <a:latin typeface="MV Boli" pitchFamily="2" charset="0"/>
                <a:cs typeface="MV Boli" pitchFamily="2" charset="0"/>
              </a:rPr>
              <a:t>In </a:t>
            </a:r>
            <a:r>
              <a:rPr lang="en-US" sz="2000" i="1" dirty="0" smtClean="0">
                <a:latin typeface="MV Boli" pitchFamily="2" charset="0"/>
                <a:cs typeface="MV Boli" pitchFamily="2" charset="0"/>
              </a:rPr>
              <a:t>your letter you asked me about…</a:t>
            </a:r>
            <a:endParaRPr lang="ru-RU" sz="2000" i="1" dirty="0" smtClean="0">
              <a:cs typeface="MV Boli" pitchFamily="2" charset="0"/>
            </a:endParaRPr>
          </a:p>
          <a:p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68000" y="4221312"/>
            <a:ext cx="2389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 3 абзац</a:t>
            </a:r>
            <a:r>
              <a:rPr lang="ru-RU" sz="2000" dirty="0" smtClean="0"/>
              <a:t>: задайте вопросы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286116" y="3704586"/>
            <a:ext cx="49292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000" dirty="0" smtClean="0"/>
              <a:t>Напишите </a:t>
            </a:r>
            <a:r>
              <a:rPr lang="ru-RU" sz="2000" dirty="0" smtClean="0"/>
              <a:t>свои вопросы в точном соответствии с заданием (и по количеству, и по тематике</a:t>
            </a:r>
            <a:r>
              <a:rPr lang="ru-RU" sz="2000" dirty="0" smtClean="0"/>
              <a:t>.)</a:t>
            </a:r>
          </a:p>
          <a:p>
            <a:r>
              <a:rPr lang="ru-RU" sz="2000" dirty="0" smtClean="0"/>
              <a:t>Здесь логичный переход может быть таким: </a:t>
            </a:r>
            <a:r>
              <a:rPr lang="en-US" sz="2000" i="1" dirty="0" smtClean="0">
                <a:latin typeface="MV Boli" pitchFamily="2" charset="0"/>
                <a:cs typeface="MV Boli" pitchFamily="2" charset="0"/>
              </a:rPr>
              <a:t>Great to hear that you …</a:t>
            </a:r>
            <a:endParaRPr lang="ru-RU" sz="2000" i="1" dirty="0">
              <a:cs typeface="MV Boli" pitchFamily="2" charset="0"/>
            </a:endParaRPr>
          </a:p>
        </p:txBody>
      </p:sp>
      <p:pic>
        <p:nvPicPr>
          <p:cNvPr id="28" name="Рисунок 27" descr="дальше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90" y="5786454"/>
            <a:ext cx="3821876" cy="743651"/>
          </a:xfrm>
          <a:prstGeom prst="rect">
            <a:avLst/>
          </a:prstGeom>
        </p:spPr>
      </p:pic>
      <p:pic>
        <p:nvPicPr>
          <p:cNvPr id="16" name="Рисунок 15" descr="Рисунок7.png"/>
          <p:cNvPicPr>
            <a:picLocks noChangeAspect="1"/>
          </p:cNvPicPr>
          <p:nvPr/>
        </p:nvPicPr>
        <p:blipFill>
          <a:blip r:embed="rId5" cstate="print"/>
          <a:srcRect r="39429"/>
          <a:stretch>
            <a:fillRect/>
          </a:stretch>
        </p:blipFill>
        <p:spPr>
          <a:xfrm>
            <a:off x="857224" y="214290"/>
            <a:ext cx="888096" cy="900000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286116" y="3500438"/>
            <a:ext cx="4857784" cy="1714512"/>
          </a:xfrm>
          <a:prstGeom prst="rect">
            <a:avLst/>
          </a:prstGeom>
          <a:noFill/>
        </p:spPr>
      </p:pic>
      <p:pic>
        <p:nvPicPr>
          <p:cNvPr id="28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286116" y="1500174"/>
            <a:ext cx="4857784" cy="1643074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785786" y="576000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Четвертый абзац</a:t>
            </a:r>
            <a:endParaRPr lang="ru-RU" sz="3200" b="1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928802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Объясните, почему вы заканчиваете письмо, например</a:t>
            </a:r>
            <a:r>
              <a:rPr lang="en-US" sz="2000" dirty="0" smtClean="0"/>
              <a:t>: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7554" y="1984709"/>
            <a:ext cx="44037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Anyway, I have to </a:t>
            </a:r>
            <a:r>
              <a:rPr lang="en-US" sz="2000" dirty="0" smtClean="0">
                <a:latin typeface="MV Boli" pitchFamily="2" charset="0"/>
                <a:cs typeface="MV Boli" pitchFamily="2" charset="0"/>
              </a:rPr>
              <a:t>g</a:t>
            </a:r>
            <a:r>
              <a:rPr lang="en-US" sz="2000" dirty="0" smtClean="0">
                <a:latin typeface="MV Boli" pitchFamily="2" charset="0"/>
                <a:cs typeface="MV Boli" pitchFamily="2" charset="0"/>
              </a:rPr>
              <a:t>o </a:t>
            </a:r>
            <a:r>
              <a:rPr lang="en-US" sz="2000" dirty="0" smtClean="0">
                <a:latin typeface="MV Boli" pitchFamily="2" charset="0"/>
                <a:cs typeface="MV Boli" pitchFamily="2" charset="0"/>
              </a:rPr>
              <a:t>because …</a:t>
            </a:r>
            <a:endParaRPr lang="ru-RU" sz="2000" dirty="0" smtClean="0">
              <a:cs typeface="MV Boli" pitchFamily="2" charset="0"/>
            </a:endParaRPr>
          </a:p>
          <a:p>
            <a:pPr>
              <a:buFont typeface="Wingdings" pitchFamily="2" charset="2"/>
              <a:buChar char="ü"/>
            </a:pPr>
            <a:endParaRPr lang="ru-RU" sz="2000" dirty="0" smtClean="0">
              <a:cs typeface="MV Boli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Sorry, it’s time to …</a:t>
            </a:r>
            <a:endParaRPr lang="ru-RU" sz="2000" dirty="0" smtClean="0">
              <a:cs typeface="MV Boli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000" y="3770659"/>
            <a:ext cx="2675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Упомяните о дальнейших контактах, например</a:t>
            </a:r>
            <a:r>
              <a:rPr lang="en-US" sz="2000" dirty="0" smtClean="0"/>
              <a:t>: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357554" y="3770659"/>
            <a:ext cx="3970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Hope to hear from you soon</a:t>
            </a:r>
            <a:r>
              <a:rPr lang="en-US" sz="2000" dirty="0" smtClean="0">
                <a:cs typeface="MV Boli" pitchFamily="2" charset="0"/>
              </a:rPr>
              <a:t>.</a:t>
            </a:r>
            <a:endParaRPr lang="ru-RU" sz="2000" dirty="0" smtClean="0">
              <a:cs typeface="MV Boli" pitchFamily="2" charset="0"/>
            </a:endParaRPr>
          </a:p>
          <a:p>
            <a:endParaRPr lang="ru-RU" sz="2000" dirty="0" smtClean="0">
              <a:cs typeface="MV Boli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Write back soon!</a:t>
            </a:r>
            <a:endParaRPr lang="ru-RU" sz="2000" dirty="0" smtClean="0">
              <a:cs typeface="MV Boli" pitchFamily="2" charset="0"/>
            </a:endParaRPr>
          </a:p>
        </p:txBody>
      </p:sp>
      <p:pic>
        <p:nvPicPr>
          <p:cNvPr id="22" name="Рисунок 21" descr="дальше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90" y="5786454"/>
            <a:ext cx="3821876" cy="743651"/>
          </a:xfrm>
          <a:prstGeom prst="rect">
            <a:avLst/>
          </a:prstGeom>
        </p:spPr>
      </p:pic>
      <p:pic>
        <p:nvPicPr>
          <p:cNvPr id="16" name="Рисунок 15" descr="Рисунок7.png"/>
          <p:cNvPicPr>
            <a:picLocks noChangeAspect="1"/>
          </p:cNvPicPr>
          <p:nvPr/>
        </p:nvPicPr>
        <p:blipFill>
          <a:blip r:embed="rId5" cstate="print"/>
          <a:srcRect r="39429"/>
          <a:stretch>
            <a:fillRect/>
          </a:stretch>
        </p:blipFill>
        <p:spPr>
          <a:xfrm>
            <a:off x="1357290" y="214290"/>
            <a:ext cx="888096" cy="900000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286116" y="3792684"/>
            <a:ext cx="5286412" cy="1643074"/>
          </a:xfrm>
          <a:prstGeom prst="rect">
            <a:avLst/>
          </a:prstGeom>
          <a:noFill/>
        </p:spPr>
      </p:pic>
      <p:pic>
        <p:nvPicPr>
          <p:cNvPr id="22" name="Picture 2" descr="http://iphone-jungle.com/wp-content/uploads/notepad-jpg_4051101164_6491fc3c39.jpg"/>
          <p:cNvPicPr>
            <a:picLocks noChangeAspect="1" noChangeArrowheads="1"/>
          </p:cNvPicPr>
          <p:nvPr/>
        </p:nvPicPr>
        <p:blipFill>
          <a:blip r:embed="rId3" cstate="print"/>
          <a:srcRect l="10976" t="18033" b="56830"/>
          <a:stretch>
            <a:fillRect/>
          </a:stretch>
        </p:blipFill>
        <p:spPr bwMode="auto">
          <a:xfrm>
            <a:off x="3286116" y="1649544"/>
            <a:ext cx="5286412" cy="1714512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785786" y="576000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Завершение письма</a:t>
            </a:r>
            <a:endParaRPr lang="ru-RU" sz="2400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643050"/>
            <a:ext cx="2675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 </a:t>
            </a:r>
            <a:r>
              <a:rPr lang="ru-RU" sz="2000" dirty="0" smtClean="0"/>
              <a:t>Завершающая фраза-клише на отдельной строке, например: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3006866"/>
            <a:ext cx="5142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Пишем слева, не забывая поставить запятую.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68000" y="4156368"/>
            <a:ext cx="2746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 </a:t>
            </a:r>
            <a:r>
              <a:rPr lang="ru-RU" sz="2000" dirty="0" smtClean="0"/>
              <a:t>Ниже</a:t>
            </a:r>
            <a:r>
              <a:rPr lang="en-US" sz="2000" dirty="0" smtClean="0"/>
              <a:t> </a:t>
            </a:r>
            <a:r>
              <a:rPr lang="ru-RU" sz="2000" dirty="0" smtClean="0"/>
              <a:t>напишите свое</a:t>
            </a:r>
            <a:r>
              <a:rPr lang="en-US" sz="2000" dirty="0" smtClean="0"/>
              <a:t> </a:t>
            </a:r>
            <a:r>
              <a:rPr lang="ru-RU" sz="2000" dirty="0" smtClean="0"/>
              <a:t>имя (без фамилии):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404701" y="4029022"/>
            <a:ext cx="1345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Natasha</a:t>
            </a:r>
            <a:endParaRPr lang="ru-RU" sz="2000" dirty="0">
              <a:cs typeface="MV Boli" pitchFamily="2" charset="0"/>
            </a:endParaRPr>
          </a:p>
        </p:txBody>
      </p:sp>
      <p:pic>
        <p:nvPicPr>
          <p:cNvPr id="29" name="Рисунок 28" descr="Рисунок7.png"/>
          <p:cNvPicPr>
            <a:picLocks noChangeAspect="1"/>
          </p:cNvPicPr>
          <p:nvPr/>
        </p:nvPicPr>
        <p:blipFill>
          <a:blip r:embed="rId4" cstate="print"/>
          <a:srcRect r="39429"/>
          <a:stretch>
            <a:fillRect/>
          </a:stretch>
        </p:blipFill>
        <p:spPr>
          <a:xfrm>
            <a:off x="1214414" y="214290"/>
            <a:ext cx="888096" cy="900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428992" y="4314774"/>
            <a:ext cx="1106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Victor</a:t>
            </a:r>
            <a:endParaRPr lang="ru-RU" sz="2000" dirty="0">
              <a:cs typeface="MV Boli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8032" y="1611989"/>
            <a:ext cx="19832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Take care,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Best wishes, 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All the best,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With love,</a:t>
            </a:r>
            <a:endParaRPr lang="ru-RU" sz="2000" dirty="0">
              <a:cs typeface="MV Boli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6116" y="4792816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Пишем под завершающей фразой без знаков препинания.</a:t>
            </a:r>
            <a:endParaRPr lang="ru-RU" sz="2000" dirty="0"/>
          </a:p>
        </p:txBody>
      </p:sp>
      <p:pic>
        <p:nvPicPr>
          <p:cNvPr id="14" name="Рисунок 13" descr="Рисунок2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1721" y="5829358"/>
            <a:ext cx="1292245" cy="457162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1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86181" y="3429000"/>
            <a:ext cx="4786347" cy="26432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3" name="Рисунок 32" descr="1.jpg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57620" y="1275694"/>
            <a:ext cx="4714908" cy="16532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785786" y="428604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Экономьте время</a:t>
            </a:r>
            <a:endParaRPr lang="ru-RU" sz="2400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357298"/>
            <a:ext cx="29609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Составьте заранее и выучите ту часть вашего будущего письма, которая подойдет к любому заданию.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857620" y="1275694"/>
            <a:ext cx="30956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Адрес и дата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Обращение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1 абзац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4 абзац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Завершающая часть</a:t>
            </a:r>
          </a:p>
          <a:p>
            <a:pPr lvl="0"/>
            <a:endParaRPr lang="ru-RU" sz="2000" dirty="0" smtClean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0034" y="3429000"/>
            <a:ext cx="29609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Подсчитайте и запомните, сколько слов в вашей заготовке, чтобы не делать этого на экзамене.</a:t>
            </a:r>
            <a:r>
              <a:rPr lang="en-US" sz="2000" dirty="0" smtClean="0"/>
              <a:t> </a:t>
            </a:r>
            <a:r>
              <a:rPr lang="ru-RU" sz="2000" dirty="0" smtClean="0"/>
              <a:t>Потом просто приплюсуйте к ним количество слов из основной части (2, 3 абзацы).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786182" y="3446223"/>
            <a:ext cx="47149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Если слов меньше, чем требуется по условию задания (100-120), письмо не оценивается, и вы получаете «0» баллов за свою работу.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Если слов больше, чем требуется, проверяется только та часть письма, которая соответствует условию (отсчет начинается с адреса).</a:t>
            </a:r>
          </a:p>
        </p:txBody>
      </p:sp>
      <p:pic>
        <p:nvPicPr>
          <p:cNvPr id="15" name="Рисунок 14" descr="Рисунок7.png"/>
          <p:cNvPicPr>
            <a:picLocks noChangeAspect="1"/>
          </p:cNvPicPr>
          <p:nvPr/>
        </p:nvPicPr>
        <p:blipFill>
          <a:blip r:embed="rId5" cstate="print"/>
          <a:srcRect r="39429"/>
          <a:stretch>
            <a:fillRect/>
          </a:stretch>
        </p:blipFill>
        <p:spPr>
          <a:xfrm>
            <a:off x="1183574" y="214290"/>
            <a:ext cx="888096" cy="9000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214414" y="571480"/>
            <a:ext cx="87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советы</a:t>
            </a:r>
            <a:endParaRPr lang="ru-RU" dirty="0"/>
          </a:p>
        </p:txBody>
      </p:sp>
      <p:pic>
        <p:nvPicPr>
          <p:cNvPr id="23" name="Рисунок 22" descr="Рисунок1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48000" y="5832000"/>
            <a:ext cx="2896050" cy="785818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1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57620" y="3286124"/>
            <a:ext cx="4857784" cy="26432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3" name="Рисунок 32" descr="1.jpg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57620" y="1500174"/>
            <a:ext cx="4857784" cy="14287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500034" y="571480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Помните</a:t>
            </a:r>
            <a:endParaRPr lang="ru-RU" sz="2400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534057"/>
            <a:ext cx="324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Письмо </a:t>
            </a:r>
            <a:r>
              <a:rPr lang="ru-RU" sz="2000" dirty="0" smtClean="0"/>
              <a:t>должно быть написано в неофициальном (разговорном) стиле, поэтому приветствуются: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857652" y="1583470"/>
            <a:ext cx="457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разговорные </a:t>
            </a:r>
            <a:r>
              <a:rPr lang="ru-RU" sz="2000" dirty="0" smtClean="0">
                <a:solidFill>
                  <a:prstClr val="black"/>
                </a:solidFill>
              </a:rPr>
              <a:t>выражения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с</a:t>
            </a:r>
            <a:r>
              <a:rPr lang="ru-RU" sz="2000" dirty="0" smtClean="0">
                <a:solidFill>
                  <a:prstClr val="black"/>
                </a:solidFill>
              </a:rPr>
              <a:t>лова-связки</a:t>
            </a:r>
            <a:endParaRPr lang="ru-RU" sz="2000" dirty="0" smtClean="0">
              <a:solidFill>
                <a:prstClr val="black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сокращения </a:t>
            </a:r>
            <a:endParaRPr lang="ru-RU" sz="2000" dirty="0" smtClean="0">
              <a:solidFill>
                <a:prstClr val="black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в</a:t>
            </a:r>
            <a:r>
              <a:rPr lang="ru-RU" sz="2000" dirty="0" smtClean="0">
                <a:solidFill>
                  <a:prstClr val="black"/>
                </a:solidFill>
              </a:rPr>
              <a:t>осклицательные знаки (но не часто)</a:t>
            </a:r>
            <a:endParaRPr lang="ru-RU" sz="2000" dirty="0" smtClean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9438" y="3506932"/>
            <a:ext cx="3103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Следует показать </a:t>
            </a:r>
            <a:r>
              <a:rPr lang="ru-RU" sz="2000" dirty="0" smtClean="0"/>
              <a:t>свои знания языка, используя: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857588" y="3330735"/>
            <a:ext cx="4857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достаточный лексический запас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разные грамматические структуры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средства логической связи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нормы вежливости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правильный порядок слов в предложениях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грамотное написание слов и правильное употребление знаков пунктуации</a:t>
            </a:r>
          </a:p>
        </p:txBody>
      </p:sp>
      <p:pic>
        <p:nvPicPr>
          <p:cNvPr id="23" name="Рисунок 22" descr="Рисунок1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48000" y="5832000"/>
            <a:ext cx="2896050" cy="785818"/>
          </a:xfrm>
          <a:prstGeom prst="rect">
            <a:avLst/>
          </a:prstGeom>
        </p:spPr>
      </p:pic>
      <p:pic>
        <p:nvPicPr>
          <p:cNvPr id="24" name="Рисунок 23" descr="Рисунок7.png"/>
          <p:cNvPicPr>
            <a:picLocks noChangeAspect="1"/>
          </p:cNvPicPr>
          <p:nvPr/>
        </p:nvPicPr>
        <p:blipFill>
          <a:blip r:embed="rId6" cstate="print"/>
          <a:srcRect r="39429"/>
          <a:stretch>
            <a:fillRect/>
          </a:stretch>
        </p:blipFill>
        <p:spPr>
          <a:xfrm>
            <a:off x="2025026" y="214290"/>
            <a:ext cx="888096" cy="900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055866" y="571480"/>
            <a:ext cx="87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советы</a:t>
            </a:r>
            <a:endParaRPr lang="ru-RU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1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57620" y="3500438"/>
            <a:ext cx="4714908" cy="22860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3" name="Рисунок 32" descr="1.jpg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57620" y="1285860"/>
            <a:ext cx="4714908" cy="1928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785786" y="428604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Segoe Script" pitchFamily="34" charset="0"/>
              </a:rPr>
              <a:t>Это важно!</a:t>
            </a:r>
            <a:endParaRPr lang="ru-RU" sz="2400" dirty="0">
              <a:latin typeface="Segoe Script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0" y="1357298"/>
            <a:ext cx="3071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После того, как работа закончена, проверьте еще раз, есть ли в письме: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857620" y="1285860"/>
            <a:ext cx="4286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адрес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обращение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деление на абзацы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</a:rPr>
              <a:t>ответы на </a:t>
            </a:r>
            <a:r>
              <a:rPr lang="ru-RU" sz="2000" b="1" dirty="0" smtClean="0">
                <a:solidFill>
                  <a:prstClr val="black"/>
                </a:solidFill>
              </a:rPr>
              <a:t>все</a:t>
            </a:r>
            <a:r>
              <a:rPr lang="ru-RU" sz="2000" dirty="0" smtClean="0">
                <a:solidFill>
                  <a:prstClr val="black"/>
                </a:solidFill>
              </a:rPr>
              <a:t> вопросы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b="1" dirty="0" smtClean="0">
                <a:solidFill>
                  <a:prstClr val="black"/>
                </a:solidFill>
              </a:rPr>
              <a:t>все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</a:rPr>
              <a:t>ваши</a:t>
            </a:r>
            <a:r>
              <a:rPr lang="ru-RU" sz="2000" dirty="0" smtClean="0">
                <a:solidFill>
                  <a:prstClr val="black"/>
                </a:solidFill>
              </a:rPr>
              <a:t> вопросы в соответствии с заданием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8000" y="3413469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Не забудьте подсчитать количество слов (включая адрес):</a:t>
            </a:r>
          </a:p>
        </p:txBody>
      </p:sp>
      <p:sp>
        <p:nvSpPr>
          <p:cNvPr id="35" name="Блок-схема: документ 34"/>
          <p:cNvSpPr/>
          <p:nvPr/>
        </p:nvSpPr>
        <p:spPr>
          <a:xfrm>
            <a:off x="571472" y="4643446"/>
            <a:ext cx="2786082" cy="1285884"/>
          </a:xfrm>
          <a:prstGeom prst="flowChartDocumen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Допустимые отклонения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+ 10%</a:t>
            </a: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10%</a:t>
            </a:r>
          </a:p>
          <a:p>
            <a:pPr algn="ctr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9" name="Рисунок 28" descr="Рисунок2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8082" y="6072206"/>
            <a:ext cx="1292245" cy="457162"/>
          </a:xfrm>
          <a:prstGeom prst="rect">
            <a:avLst/>
          </a:prstGeom>
        </p:spPr>
      </p:pic>
      <p:pic>
        <p:nvPicPr>
          <p:cNvPr id="22" name="Рисунок 21" descr="Рисунок7.png"/>
          <p:cNvPicPr>
            <a:picLocks noChangeAspect="1"/>
          </p:cNvPicPr>
          <p:nvPr/>
        </p:nvPicPr>
        <p:blipFill>
          <a:blip r:embed="rId6" cstate="print"/>
          <a:srcRect r="39429"/>
          <a:stretch>
            <a:fillRect/>
          </a:stretch>
        </p:blipFill>
        <p:spPr>
          <a:xfrm>
            <a:off x="2025026" y="214290"/>
            <a:ext cx="888096" cy="900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055866" y="571480"/>
            <a:ext cx="87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советы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857620" y="3500438"/>
            <a:ext cx="47149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/>
              <a:t>Учитываются  все слова, в том числе предлоги, артикли, частицы, союзы, вспомогательные глаголы. 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Как одно слово считаются краткие формы, числительные, записанные цифрами и  словами, составные слова, сокращения и аббревиатуры.</a:t>
            </a:r>
            <a:endParaRPr lang="ru-RU" sz="2000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3d11530cc895a23c1a4cc5136bb385648878c3"/>
  <p:tag name="ISPRING_ULTRA_SCORM_COURSE_ID" val="D48B9547-ADFD-4E9A-8E60-689653B31BFB"/>
  <p:tag name="ISPRING_SCORM_RATE_SLIDES" val="1"/>
  <p:tag name="ISPRING_SCORM_PASSING_SCORE" val="100.0000000000"/>
  <p:tag name="ISPRINGONLINEFOLDERID" val="0"/>
  <p:tag name="ISPRINGONLINEFOLDERPATH" val="Каталог"/>
  <p:tag name="ISPRINGCLOUDFOLDERID" val="0"/>
  <p:tag name="ISPRINGCLOUDFOLDERPATH" val="Каталог"/>
  <p:tag name="ISPRING_PLAYERS_CUSTOMIZATION" val="UEsDBBQAAgAIALN+V0XbZSopzAUAAHsUAAAdAAAAdW5pdmVyc2FsL2NvbW1vbl9tZXNzYWdlcy5sbmfFWG1P21YU/l6p/8GKVGmTVtpOalVNvMhJLsGqY1PbAboXWWgghESD1HRTPyawjU5sK0NFMFboyqZ96T54kJRAXvgL9/6F/ZKdc66d2CHFTum0D0G28X3uc899znPO9fDYk4dLytfzj0qLy8WR1K2hmyllvvjl8txicWEkVXDGr99NKaXHs8W52aXl4vxIqricUsZGr14ZXpotLnw1uzAP11evKMrww/lSCW5Lo3jXvVcW50ZSk2k3Y+YnVeOBq5s5001rudQo/5W3+RFvixVe52cKP4XbJj/jHm/Bg/rnjz74+M7dJ7du3/lw+IYPlgTbzqu6HouuEPjtmwmwDccydRcmYLprsBkHsJ/zDcDf4luDjTYLjq4ZDABewfAN/gsAvR4MYtJiUzB+D0Zvw+957OiCZTHDcW1dyzJXs13DdCheOnNYlpbSEM8UfibKEKAq/Br8Da9hkPBxCy7b/G/xLf2zDhFs+++KCt6IFbiuwd8fFHjQgOie8KqCODLiLfEd9+I4Zs28qhmuxWzH0jKOZhrAa4Mfwta1RVnhxwB7JucBCo1zBOSDGrwHvOEdDybFLQb2niJ+RBjeJFIwApdWG4qlZKnTmpFzHdPUbZcZ2eAJMNsGOodApiyeQpBo6WW4qAD8oS+v2oD4lmozizTriQqt8vQdEFwp/H2xhnQQhthBICuDMprQchM6/Byi9QJolWE/Yc2DwUwy3Mo/QBgYerm2BCAgWGaB4G172rRQpJsYcBQgjlcwi0muDVxdNSTgkCi9t6gibm7NyJiQMhknPP8eYNCWA9I6P4kwiAPMM9tWc8xNmzOQfAS2xQ8GGWXew13lu4OMecBs6VNxgwx1SsupmHToDkEOkjVsinUF44mG4Ae+f+avyEhgxmNo8I2a+J5SDeNVC3mDWB+MkM3uF0AOmqoHhAKPauFNl5BHhOqYglL1fXZf/BTQa5Cc2vJtuEb2Ld6O4wbum2FZ1Pf9gvapO65qOsu6IPisOe06sjYQyRZGKxo6kk+Nn2Be+tbUicpHkhcZlVhVxBpeYuJKKLEKryLAUyQpDbHjQIBRVyivILsk8DXf7Y0sm7kWmiaB8V28Qs3RsXq9pJVUxaof5DcIncz4evAj1agnkHv9as/xefONLP2CtUetorfWvRfi/0l80IcSBadXJnKdUnBJBXIuSA0pYhmkocvTfy8hsmWFSGvopz/DIGj10PPFNwm30gdg0HiAsbDrD2cXl5IP04xxk9y1DZaHoatiyY2v2V0EwwxA9tAgFBjdAvLQ7pCV+f1LW7pdZI5B4jMFm2xS+axTePviecnxplna1hzZv3oorLihJAKptah8X0o3lPKVmgRCZZDDEUo20kwewpPjwEx5q2+5aaByw94QdLCB7rk39A5kLy/WUFMbqc8B9B5xrsOyZYWCzPO1TAtYo3m8BLMU8izYKVk8z1cljLbsCjFaMqzgIWgWyKFbNhP01qKidIKBh4Qj3ItmEOuxyxAOBb3r0vULinrcZDZTrcyEm1GNDJMN8op/EPASDoV0Rca6Y7u6miaQVxQ0PE8GWjjxy34r8NIkHYU/gTzcZdm4CpN0k6RN54rTf8p/JsTpZfkb9Jrb/Hc4WPzFD+BMdcBfK4C7z3dgAbt845OBcMGz0NJZB/8zOgw1qcc55fUv4tAcNR0FoEPsC2yIgc1OkuH+GTq0D4lP0o4GkoueMjdpu0i0bfGMelZMDVJZs8+xAg0UM7NFLvX2c2dNoRQ+JpMjN1IktBcca7HVG4pnDLngi0N1HDUzkYd0sWljMdVWwesq8S11GCavWvfAyul8Bjg7wLyCKwNza8p1oFP0HGjja2p4Ctph/6Dc0cYgAN3vJPtgLA2yyEZSxw0DXb5kY5wcbdJVs1n6vAQYu9hxA0orcFK/Y6qSmYa44sNG+CsUVrme71BJ589MqAaUjv+DAnURgTuDE8r7IP/8/uUwaDGiaJ27En0mHL4R+mr4L1BLAwQUAAIACACzfldF2l45LtoDAABUDQAAJwAAAHVuaXZlcnNhbC9mbGFzaF9wdWJsaXNoaW5nX3NldHRpbmdzLnhtbOVX3W4bRRS+91OMFvWOepOSlhKtHaEkFhFpGmEjwVU03p3Eo+7OWjtj0vQqIaItSkURKjdIBYkLrk1qU4c0zivMvAJPwjk7XtubmGhpqQTCkp3dmXO+853fmXhL96OQfMESyWNRcebLcw5hwo8DLnYqzqeN2vXbDpGKioCGsWAVR8QOWaqWvHanGXLZqjOlQFQSgBFysa0qTkup9qLr7u7ulrlsJ7gbhx0F+LLsx5HbTphkQrHEbYd0D/6ovTaTTrVUIsSzS3fioBMywgOgIDiyo2EtpLLluFasSf17O0ncEcFyHMYJSXaaFeedWvrJZCzUCo+YQOdkFRZxWS3SIODIh4Z1/oCRFuM7LSB+Y8EhuzxQrfTRRXnPvYySYlsfKKIsx+CMUCP4iCkaUEXtq7Wn2H0lswW7FOwJGnG/ATsE/a84K42tjz7fXP1kfW3j463G3bvrjbVNSyLVcfM4nps35AGhuJP4bGzHo0pRvwW8QWebhpJ57vRSJrYdixw5fCfNOITYp1pQD1GTBRs0YlPZqN/jogaS8w7ZBkfCvYrzYcJp6BCuaMj9sbLsNKXiKs1/bVqSABbUGSN36s7EvI2O36KJZNO0sh2JMfer+jtzRMxXemi+1AP49ok+1kP9Er6/6jP4PcZl84Toc7MPUgf6FcqafbvQB8m+PgPFrnmoB3pAzEG28xvo9/ULPSSg0zcHKLSUhn9k+y85/QTigIC0dI8ATJfontk3h4imT8CGPtVdfYKbli2QAnvAhICVoT41T/TvaPg8pXyKbr0EjWMENo9RENx6isIjYuVCxJ6DJgTGEgN3wSwxh2DhHHAeY7xGcdInGM8xvvXhWn19bWV1a21jZfWza1NOILsecH6aKcNL5g/SfH1uOadtHvOU/g4nCOuEUyFKWFtYBCTLjy2wc5veUYxSHhPD79qkYRZfmUNiHuEjpHkEdTHaOQcBo3jMi0X12RUxSAldjvmFRkGvMe5TNdtDMahPaJyHuls8lPkozjYzo/z75uuU8pk5AsUJEXNU3HTm+hm+TEx3U9MDSEF3MiUuDAXzzVQfpkCpNDwjT8hiERZz8zfeW7h56/3bHyyW3T/2f7l+pdLoUNgMKRfZqbB85bEwPhouT0zPxUk+e7CrpPMvnevP9LcFx8b3+udCkj/qH4pN71yvDK6oi8JwUDYw/LNjpWcbUPf/F/rP0wk3gKPPRg3GzlC/AKhuOoUepWDdf7KHXqMP3uiCY5vo7fTBW/T5TXr/P+OyfRvflXOXY8+deXvHnYgLHkEgQh6w8ZW/enNhDq7bM7dKJUDL/ydULf0JUEsDBBQAAgAIALN+V0X80KAWsQIAAFEKAAAhAAAAdW5pdmVyc2FsL2ZsYXNoX3NraW5fc2V0dGluZ3MueG1slVZtb9owEP6+X4HY96Z7ZZNcpJYyqVK3VmvV705yJBaOjewLHf9+tmNjB0hJsSrhu+fxvR8les3E/MNkQgrJpXoCRCYqbSVBNmHl1TRvEaW4KKRAEHghpGoon84//nIfkjnkOZbcghrLWdECopmZ+4yheBvfZvYMEQrZbKjY3ctKXuS0WFdKtqI861q924DiTKwN8vLnbLEcNMCZxjuEpufT8oc94ygbBVqDden70p6zLE5z4MHSpfuM5ERTb0d/QNsyzdDRrj/ZM0Tb0Arek2RTGPN6nzCz520Cwj800C+f7RmEcroD1X/89qs9gwy5aTfvcl/Jyia0z3m7iHsOl7Q042e9urTnLMEGZA2drYJPj4v1NgH5r+ncEzuuSvJHm9eDhWCLnnOYryjXQLJw7ZS6lq8PLZoB2QNSUQQ9Gq8faathjqr1qCiLuL/wykSZgLwgIl4kbxtYdA4nwL484heLG7crUv/2ssRBBVsvTDyMwoj8Y/J6hEyEEfnEWQkPgu+O4IeajhNqfEN9NZP0d9xe9o0WBDXXkK9wC1pr6d5Ork5Me0HANLKEubbuPLMGbNVI5mSdS9mRT0TQLasoMil+W1y+c8Fokh0ofKudbiyCDDmc6jfno9nSab3cfUQ7dr8KMbjuPkGzxK+mFJEWdWN+lfR04nlmSkxiptlphl2TBg7qTqzkSE5D1RrUs5R8rBUhEVKsi2wILLvJGoKTLEkByU4nmfhHTmVftE0OammKxiB0TV/W4WpW1dz84QuDVyj7hAFlx8TaPCco2zdlIvAdAFQVdWjZ7tJpmpYj47CFMPiJwAU8FBnRpkWHuu0a72GFab95yaiG9HsiNkqK6ytOEF6MX7K/cVLFiJ5HmmsXWW/swwaOL/d2clhltvXSLebuvpN6Dxv9cQaN0P4r+R9QSwMEFAACAAgAs35XRd9ZmNimAwAAZQwAACYAAAB1bml2ZXJzYWwvaHRtbF9wdWJsaXNoaW5nX3NldHRpbmdzLnhtbOVXzW7TQBC+5ylWRtxoTPmnclKh/qgVBSoaJDhVW3ubrNjYkb2hlFNLxZ+KACG4IAESB86hJJBSmr7C7ivwJMx44yRuS2QQICQqpfXuznzzzTezE9cZv10V5BYLIx74BWs0f9wizHcDj/vlgnWtND1yziKRpL5HReCzguUHFhkv5pxafUnwqLLApATTiACMH43VZMGqSFkbs+2VlZU8j2ohngaiLgE/yrtB1a6FLGK+ZKFdE3QV/sjVGousYi5HiGO2LgVeXTDCPaDgc2RHxYysCss2VkvUvVkOg7rvTQQiCElYXipYR6bjn8TGIE3yKvMxt6gIm7gtx6jncaRDxQK/w0iF8XIFeJ84ZZEV7slK/GijvWMfRImxTQoUUSYCyMWXXfgqk9SjkpqliSfZbRklG2bLW/VplbslOCGYfsGaLC3O3Jifujo3e/niYunKlbnS7LwhEfvYaRzHTgdygFBQD13Wi+NQKalbAd7gs0xFxBx7cCsxWw78FDlck6VAgPSxl0WWgalYLVgXQk6FRbikgru9U0nDMpPTXEAO6DuaX/al1Qc0+boVGkZsMFByEqGKblE915tE31MdfVe14dMiakt11Gf4fFC78HsLt/Vjovb0Glitq69oq9fMRgssW2oXHBv6vmqrNtHryckn8G+pj6pDwKel19FoPBa0G/uHnN6COSAgLdUkANMgqqnX9AaiqW2IoXZUQ23joWELpCAeMCEQpaN29GP1BQPvxZR3MK3P4LGFwPohGkJaT9G4Syyfidhr8ARhDDFIF8ISvQER9gDnIerV1Ulto549fJPD0YW52cmpxdnLk1PXjw4kgeyawPlp4gyLJB+k+evcUkmbOqYp/QwnkLXPKRMl7C1sApLUxzTYnilvV6OYRz/wMVM0rOJXvUH0A3yEMneh9qudShAwsmueTdUXQzSICR3UfN9FwaxR94GebaIZ9CdcnPuqkV3KtIqHhzmk/Vv6UUx5V2+CY5+I3sweOkl9Fxf90I04dBtK0OhPiX1DQT8ZuIcxUGwNz8gTqpiFxfHREydPnT5z9tz5sbz9be39yFCn7pifF5T7yZyfGDroe8P+4MR0bJyvh49qGdb/2qR+oZ5lHAQv1btMlm/Uq2zzONX97SGVzgwHjQDjPPmiaJorpVr/hf/reGa14cvMqAaDpKM+AlQjnisPYrDG77wVv9DZw19CTN//ps7+g1kMvZ//bhJm1XvnTL1kOvahb8E52E//a1DMfQdQSwMEFAACAAgAs35XRYtXoWadAQAALgYAAB8AAAB1bml2ZXJzYWwvaHRtbF9za2luX3NldHRpbmdzLmpzjZRNb8IwDIbv/AqUXSfEPrvtNg0mIXGYNG7TDqGYUpHGVRIYHeK/rw4fbdJ0EF+at09fx66cbadbLhaz7kt3a5/t/sPdWw1IM2oF164uWvSMdKZFOoNJmoFIJTAPWR8/Pcm7iggZM2lNp8Un2eqaH0N6M+dC1/E8YKECmg5o65DhTwDchMBfp7RDWfuSan2eroxB2YtRGpCmJ1Fl3DLs6t2ueoUejGtQZ9A5j8ExjexqIyvHh4iizsWY5VwWY0ywN+XxMlG4krO2/IsiB1X+8eUe6D9Hb0PHTqTajAxkfuLhE0U7mSvQGg55H4cUQVjwKYiab9+uf1DHuFmQR69TnZoj/XpDUadznsAFXSobWno1uIiiyRnYmD1xd0vhEIIXoBpWg3sKB8R8lV9yNIUJdaSBNnt+QgXyWSqTQ+o+RZCjw5JtW/eqQu3xB8wZIfRGaBGYyKzt5rhg7E1wcLWXdRyaeRESQ3kxoOWhj6s7yDmN8a8R2n91GTeGx4usvB3Kq5E6Drp8BjWScyQh42oJaoIoynq+z53cT97Z/QFQSwMEFAACAAgAs35XRdKErmavAAAAQAEAABoAAAB1bml2ZXJzYWwvaTE4bl9wcmVzZXRzLnhtbJ2PsQ7CIBCGd56C3C7YrWkANxM3B51Npagk7dFwYH18aWpMFxeHS/jJ/325U7vX0POni+QDaqjEFrhDGzqPdw3n035TA6fUYtf2AZ0GDMB3hilf1XiMjlwiXhRIGh4pjY2U0zQJT2MsBgp9TkVMwoZBlhkCypmU44LCwjb+L/rzB4YxztU1+z4d0JR3SUuFU7QaZubiUHi8BZC/CjGvCkp+dXOymVLZoQQlV5cb9gZQSwMEFAACAAgAs35XRWFlyq98AAAAfgAAABwAAAB1bml2ZXJzYWwvbG9jYWxfc2V0dGluZ3MueG1ss7GvyM1RKEstKs7Mz7NVMtQzUFJIzUvOT8nMS7dVCg1x07VQUiguScxLSczJz0u1VcrLV1Kwt+OyyclPTswJTi0pASosVijISaxMLQpJzQUySlL9EnOBKi/Mv7Dvwu4Ley92X9ipoKtwYcaF7Rf2XNh6YS8Y71PSt+MCAFBLAwQUAAIACAAYZUxEzoIJN+wCAACICAAAFAAAAHVuaXZlcnNhbC9wbGF5ZXIueG1srVVNb9swDD2nwP6DoXutpF3XNJBbdAWKHdahQNZtt0C1GVuLbXmSXDf99aP8bc/pVmAHAzbF90jxkTS7ek5i5wmUFjL1yMKdEwdSXwYiDT3y8PX2eEmuLt8dsSzme1COCDySp8ICeEycALSvRGYQfM9N5JGewUVm4mRKSCXMHrnPkLuLtCTvjmbokmqPRMZkK0qLonCFRkQaahnnlkS7vkxopkBDakDRKg3iNNiV+Tsan0Sm1Owz0D1kZt4euCZpOZ61GJAUp65UIT2Zzxf0x93ntR9Bwo9Fqg1PfSAOVnJWlvKR+7s7GeQxaGubsSrJNRhjkyhtM2ZWYrFMHa18j1QOmwS05iFoN05DQissnQCzbcx1VPPoAa3l1TtR85Z+G/u9adxK5WjnnOWPsdARHvUhnXUSyOgwKkvK65Yd9NB00K1lIo6CX7lQEJSf39oWmS9IFbDtuDJPVxc+HuDbLfeNVPsbhGEX1Qq6rWhuJZpbgloOt42+7ihIc9stcJMraEo1Y08iAPmFK8VtW1walQOjI2ONpUMwo9WVa5E6QVhkkvjsH7SxfiNpfurXlCkB/0OYT0jU1kSkATzfCvQxkGBNDWCxrc01WezamF1OOn9Men09MFU51qLgRRzDVQg4hgE3nHZ2eggKimt08XM1wvYODoIjEUYxPmaSYXx6kCbhajfJ0Ds4CI6lv5uAtua2jHRcx1EztR3E6MQ6YX6ujUzES9megz1jVmUfvjZyzdF1JtqD8/kfoziI0QzmlkysLvvW21fN4b2dU6M7n01WWQbdivMAJs8qr2YW8mzkE8CW57G56efU7MMedJTz1HRMc33HfpfFWryAU4jA/ukWp7YmEdie8ciH5WmPAfXE7TIIX5qmIjJaS1KpeUg5hrV5ElBUmGpWPqLqoZJ5Goy0cbPu56Bj3FXXCrgTwxYzXZxg88nMI+/xpb7LxdlFd5XzxUWDLfO6rwJXubxhVdcJd51B635tL8LqmcfX31BLAwQUAAIACACzfldFNdvZrWgBAADzAgAAKQAAAHVuaXZlcnNhbC9za2luX2N1c3RvbWl6YXRpb25fc2V0dGluZ3MueG1sjVLbahsxEH3PV4j8gCWNbgtbg67FkIdCE/K89aphiaMtK4WEoo+vNq1x3Lq0mqeZc+YMMzp9fpySfc5lfpq+D2Wa0+dYypQe8vYKoX4/H+bl0xJzLHlzqtxPaZxfdunrvNZaNZchjcMy2hXNW4zC20NKauVUy5hhFEnmqVfIeW4b1oHrwDbMUWL7zW8SP3WXuI+pXFbtN2fonw27lONSdmmMr1s4Z7+Hzjf4uAzj1Hh5K9ga9Ti1OrYGYoRL7ivVACCQ5Y44XKXspCbIY8YxVKMoUECEc9KJSiTl0LLQiabCfCcQk4xRV6mnrRtpbRy1VUJHiG7TvOpsDcFIjBEhBJirXEAwGDU2NA0Naj0gODAgqjaaKEDBBhNY9c4Ly5GiXmBcmTGA8em4p+3en+tU/e91juf8h+DFL7iIrt7aXDBXv39elka+jU/fDkOJ6MuQ4278cB3ubm6uf3nyzb9HxmrUtvFfff0DUEsDBBQAAgAIALR+V0U30ZGAiQEAAFwYAAAXAAAAdW5pdmVyc2FsL3VuaXZlcnNhbC5wbmfrDPBz5+WS4mJgYOD19HAJYmBgmczAwFzCwQYUYZiaaQAkGYuD3J0Y1p2TeQnksKQ7+joyMGzs5/6TyArkcxZ4RBYzMPAdBmHG4/krUhgYxD96ujiGVMS9vW3Y9dhBxDXwbX2t3xwNoSY/Hj+WPpNgtnLtFQ+e2fH7ffGW3rHg6Z43Fn3Ft7cVx17ffvstyN4D039uWXix001/1ztztbe/7f5KAAUb3pvtupj+fsaXCptl/IxAgQSJvy9kJ8etv/4FxGOI6e3b0lN/P80dxNkhJZu58/77y8owmTN8IJaBshpI7YROTxAvJUkIRM2cwQIkHdRGpUalRqVGpUalRqVGpUalRqVGpUalRqVGpUalRqVGpUalRqVGpUalRqVGpYaY1M2i/feXs8MGxm9uy60CKW1YfXHitMcWy+Aj5pb/8+9/f8kM4kq42UtVH1+ycf78+S+dQQL7br9wm//32JKNzz9Xrntt9ZcDPCRvZHXxhWu99fn6mJzP33cf/tcOUurp6ueyzimhCQBQSwMEFAACAAgAtH5XRfeOE6dKAAAAawAAABsAAAB1bml2ZXJzYWwvdW5pdmVyc2FsLnBuZy54bWyzsa/IzVEoSy0qzszPs1Uy1DNQsrfj5bIpKEoty0wtV6gAihnpGUCAkkIlKrc8M6UkAyhkaGKOEMxIzUzPKLFVsjAzgAvqA80EAFBLAQIAABQAAgAIALN+V0XbZSopzAUAAHsUAAAdAAAAAAAAAAEAAAAAAAAAAAB1bml2ZXJzYWwvY29tbW9uX21lc3NhZ2VzLmxuZ1BLAQIAABQAAgAIALN+V0XaXjku2gMAAFQNAAAnAAAAAAAAAAEAAAAAAAcGAAB1bml2ZXJzYWwvZmxhc2hfcHVibGlzaGluZ19zZXR0aW5ncy54bWxQSwECAAAUAAIACACzfldF/NCgFrECAABRCgAAIQAAAAAAAAABAAAAAAAmCgAAdW5pdmVyc2FsL2ZsYXNoX3NraW5fc2V0dGluZ3MueG1sUEsBAgAAFAACAAgAs35XRd9ZmNimAwAAZQwAACYAAAAAAAAAAQAAAAAAFg0AAHVuaXZlcnNhbC9odG1sX3B1Ymxpc2hpbmdfc2V0dGluZ3MueG1sUEsBAgAAFAACAAgAs35XRYtXoWadAQAALgYAAB8AAAAAAAAAAQAAAAAAABEAAHVuaXZlcnNhbC9odG1sX3NraW5fc2V0dGluZ3MuanNQSwECAAAUAAIACACzfldF0oSuZq8AAABAAQAAGgAAAAAAAAABAAAAAADaEgAAdW5pdmVyc2FsL2kxOG5fcHJlc2V0cy54bWxQSwECAAAUAAIACACzfldFYWXKr3wAAAB+AAAAHAAAAAAAAAABAAAAAADBEwAAdW5pdmVyc2FsL2xvY2FsX3NldHRpbmdzLnhtbFBLAQIAABQAAgAIABhlTETOggk37AIAAIgIAAAUAAAAAAAAAAEAAAAAAHcUAAB1bml2ZXJzYWwvcGxheWVyLnhtbFBLAQIAABQAAgAIALN+V0U129mtaAEAAPMCAAApAAAAAAAAAAEAAAAAAJUXAAB1bml2ZXJzYWwvc2tpbl9jdXN0b21pemF0aW9uX3NldHRpbmdzLnhtbFBLAQIAABQAAgAIALR+V0U30ZGAiQEAAFwYAAAXAAAAAAAAAAAAAAAAAEQZAAB1bml2ZXJzYWwvdW5pdmVyc2FsLnBuZ1BLAQIAABQAAgAIALR+V0X3jhOnSgAAAGsAAAAbAAAAAAAAAAEAAAAAAAIbAAB1bml2ZXJzYWwvdW5pdmVyc2FsLnBuZy54bWxQSwUGAAAAAAsACwBJAwAAhRsAAAAA"/>
  <p:tag name="ISPRING_PRESENTATION_TITLE" val="How to write an informal letter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1116</Words>
  <Application>Microsoft Office PowerPoint</Application>
  <PresentationFormat>Экран (4:3)</PresentationFormat>
  <Paragraphs>200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How to write an informal letter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an informal letter</dc:title>
  <dc:creator>Galina</dc:creator>
  <cp:lastModifiedBy>Galina</cp:lastModifiedBy>
  <cp:revision>208</cp:revision>
  <dcterms:created xsi:type="dcterms:W3CDTF">2013-10-17T11:43:33Z</dcterms:created>
  <dcterms:modified xsi:type="dcterms:W3CDTF">2014-11-19T11:03:35Z</dcterms:modified>
</cp:coreProperties>
</file>